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3gp" ContentType="video/3gpp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80" r:id="rId8"/>
    <p:sldId id="265" r:id="rId9"/>
    <p:sldId id="266" r:id="rId10"/>
    <p:sldId id="281" r:id="rId11"/>
    <p:sldId id="282" r:id="rId12"/>
    <p:sldId id="283" r:id="rId13"/>
    <p:sldId id="284" r:id="rId14"/>
    <p:sldId id="285" r:id="rId15"/>
    <p:sldId id="262" r:id="rId16"/>
    <p:sldId id="263" r:id="rId17"/>
    <p:sldId id="264" r:id="rId18"/>
    <p:sldId id="267" r:id="rId19"/>
    <p:sldId id="286" r:id="rId20"/>
    <p:sldId id="268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83027-E8EF-47DF-B8E2-1955A075A6F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9B0E8-F428-49D7-832B-B8258954C8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175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9B0E8-F428-49D7-832B-B8258954C80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971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9B0E8-F428-49D7-832B-B8258954C80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69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670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636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03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3252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71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846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62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815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98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19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30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5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645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80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19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207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76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EB09730-6AAA-483C-BFA2-7EB1F7BDFC78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C0643-54CB-4E1F-BF4A-597A28B1C2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913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11.m4a"/><Relationship Id="rId7" Type="http://schemas.openxmlformats.org/officeDocument/2006/relationships/image" Target="../media/image19.jpe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12.m4a"/><Relationship Id="rId7" Type="http://schemas.openxmlformats.org/officeDocument/2006/relationships/image" Target="../media/image22.jpe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21.jpeg"/><Relationship Id="rId5" Type="http://schemas.openxmlformats.org/officeDocument/2006/relationships/image" Target="../media/image7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.m4a"/><Relationship Id="rId7" Type="http://schemas.openxmlformats.org/officeDocument/2006/relationships/image" Target="../media/image26.jpe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25.jpe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14.m4a"/><Relationship Id="rId7" Type="http://schemas.openxmlformats.org/officeDocument/2006/relationships/image" Target="../media/image25.jpe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5.m4a"/><Relationship Id="rId7" Type="http://schemas.openxmlformats.org/officeDocument/2006/relationships/image" Target="../media/image28.jpeg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6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audio" Target="../media/media18.m4a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7.jpg"/><Relationship Id="rId11" Type="http://schemas.openxmlformats.org/officeDocument/2006/relationships/image" Target="../media/image34.jpe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6.png"/><Relationship Id="rId10" Type="http://schemas.openxmlformats.org/officeDocument/2006/relationships/image" Target="../media/image3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video" Target="../media/media19.3gp"/><Relationship Id="rId7" Type="http://schemas.openxmlformats.org/officeDocument/2006/relationships/image" Target="../media/image7.jpg"/><Relationship Id="rId2" Type="http://schemas.microsoft.com/office/2007/relationships/media" Target="../media/media19.3gp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audio" Target="../media/media20.m4a"/><Relationship Id="rId10" Type="http://schemas.openxmlformats.org/officeDocument/2006/relationships/image" Target="../media/image40.png"/><Relationship Id="rId4" Type="http://schemas.microsoft.com/office/2007/relationships/media" Target="../media/media20.m4a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10.jpe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6.png"/><Relationship Id="rId3" Type="http://schemas.openxmlformats.org/officeDocument/2006/relationships/video" Target="../media/media5.3gp"/><Relationship Id="rId7" Type="http://schemas.openxmlformats.org/officeDocument/2006/relationships/image" Target="../media/image7.jpg"/><Relationship Id="rId12" Type="http://schemas.openxmlformats.org/officeDocument/2006/relationships/image" Target="../media/image15.png"/><Relationship Id="rId2" Type="http://schemas.microsoft.com/office/2007/relationships/media" Target="../media/media5.3gp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jpeg"/><Relationship Id="rId5" Type="http://schemas.openxmlformats.org/officeDocument/2006/relationships/audio" Target="../media/media6.m4a"/><Relationship Id="rId10" Type="http://schemas.openxmlformats.org/officeDocument/2006/relationships/image" Target="../media/image13.jpeg"/><Relationship Id="rId4" Type="http://schemas.microsoft.com/office/2007/relationships/media" Target="../media/media6.m4a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8.m4a"/><Relationship Id="rId7" Type="http://schemas.openxmlformats.org/officeDocument/2006/relationships/image" Target="../media/image17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image" Target="../media/image7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6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9.jpe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smtClean="0"/>
              <a:t>POKUSY S VAJÍČKY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VOJTĚCH JAN SCHREIB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00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2293">
        <p15:prstTrans prst="drape"/>
      </p:transition>
    </mc:Choice>
    <mc:Fallback xmlns="">
      <p:transition spd="slow" advTm="22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PLOVOUCÍ VEJCE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5429" y="1853248"/>
            <a:ext cx="116114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Postup:</a:t>
            </a:r>
          </a:p>
          <a:p>
            <a:pPr marL="457200" indent="-457200">
              <a:buAutoNum type="arabicPeriod"/>
            </a:pPr>
            <a:r>
              <a:rPr lang="cs-CZ" sz="2400" dirty="0" smtClean="0">
                <a:solidFill>
                  <a:schemeClr val="bg1"/>
                </a:solidFill>
              </a:rPr>
              <a:t>Nalijeme vodu do sklenice</a:t>
            </a:r>
          </a:p>
          <a:p>
            <a:pPr marL="457200" indent="-457200">
              <a:buAutoNum type="arabicPeriod"/>
            </a:pPr>
            <a:r>
              <a:rPr lang="cs-CZ" sz="2400" dirty="0" smtClean="0">
                <a:solidFill>
                  <a:schemeClr val="bg1"/>
                </a:solidFill>
              </a:rPr>
              <a:t>Opatrně do sklenice vložíme vejce</a:t>
            </a:r>
          </a:p>
          <a:p>
            <a:pPr marL="457200" indent="-457200">
              <a:buAutoNum type="arabicPeriod"/>
            </a:pPr>
            <a:r>
              <a:rPr lang="cs-CZ" sz="2400" dirty="0" smtClean="0">
                <a:solidFill>
                  <a:schemeClr val="bg1"/>
                </a:solidFill>
              </a:rPr>
              <a:t>Pozorujeme pohyb vejce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9" t="19260" r="36974" b="35026"/>
          <a:stretch/>
        </p:blipFill>
        <p:spPr>
          <a:xfrm>
            <a:off x="7329715" y="2061112"/>
            <a:ext cx="4862286" cy="47738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31217"/>
          <a:stretch/>
        </p:blipFill>
        <p:spPr>
          <a:xfrm>
            <a:off x="7678058" y="973075"/>
            <a:ext cx="4513944" cy="5861918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427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4082">
        <p:dissolve/>
      </p:transition>
    </mc:Choice>
    <mc:Fallback>
      <p:transition spd="slow" advTm="3408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PLOVOUCÍ VEJCE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5429" y="1853248"/>
            <a:ext cx="116114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4. Opatrně vyndáme vejce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5.</a:t>
            </a:r>
            <a:r>
              <a:rPr lang="cs-CZ" sz="2400" dirty="0">
                <a:solidFill>
                  <a:schemeClr val="bg1"/>
                </a:solidFill>
              </a:rPr>
              <a:t> Nasypeme do sklenice </a:t>
            </a:r>
            <a:r>
              <a:rPr lang="cs-CZ" sz="2400" dirty="0" smtClean="0">
                <a:solidFill>
                  <a:schemeClr val="bg1"/>
                </a:solidFill>
              </a:rPr>
              <a:t>sůl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6. Vložíme do sklenice vajíčko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7. Pozorujeme pohyb vejce 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85" y="0"/>
            <a:ext cx="3297115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15" y="0"/>
            <a:ext cx="3297115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42" y="0"/>
            <a:ext cx="3297115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000" y="0"/>
            <a:ext cx="3297115" cy="6858000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512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1249">
        <p:checker/>
      </p:transition>
    </mc:Choice>
    <mc:Fallback>
      <p:transition spd="slow" advTm="51249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PLOVOUCÍ VEJCE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531215" y="6023429"/>
            <a:ext cx="3817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ve sladké vodě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918285" y="6237108"/>
            <a:ext cx="5834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v</a:t>
            </a:r>
            <a:r>
              <a:rPr lang="cs-CZ" sz="2400" dirty="0" smtClean="0">
                <a:solidFill>
                  <a:schemeClr val="bg1"/>
                </a:solidFill>
              </a:rPr>
              <a:t> nasyceném solném roztoku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31217"/>
          <a:stretch/>
        </p:blipFill>
        <p:spPr>
          <a:xfrm>
            <a:off x="1147819" y="1177634"/>
            <a:ext cx="3770540" cy="48965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67" y="709144"/>
            <a:ext cx="2657675" cy="552796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82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307">
        <p:blinds dir="vert"/>
      </p:transition>
    </mc:Choice>
    <mc:Fallback>
      <p:transition spd="slow" advTm="730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PLOVOUCÍ VEJCE</a:t>
            </a:r>
            <a:endParaRPr lang="cs-CZ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Vysvětlení: </a:t>
                </a:r>
                <a:r>
                  <a:rPr lang="cs-CZ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:r>
                  <a:rPr lang="cs-CZ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cs-CZ" dirty="0" smtClean="0">
                    <a:solidFill>
                      <a:srgbClr val="FF0000"/>
                    </a:solidFill>
                  </a:rPr>
                  <a:t>Hustota </a:t>
                </a:r>
                <a:r>
                  <a:rPr lang="cs-CZ" dirty="0" smtClean="0">
                    <a:solidFill>
                      <a:schemeClr val="bg1"/>
                    </a:solidFill>
                  </a:rPr>
                  <a:t>– odvozená fyzikální veličina</a:t>
                </a:r>
              </a:p>
              <a:p>
                <a:pPr marL="0" indent="0">
                  <a:buNone/>
                </a:pPr>
                <a:r>
                  <a:rPr lang="cs-CZ" dirty="0">
                    <a:solidFill>
                      <a:schemeClr val="bg1"/>
                    </a:solidFill>
                  </a:rPr>
                  <a:t>	</a:t>
                </a:r>
                <a:r>
                  <a:rPr lang="cs-CZ" dirty="0" smtClean="0">
                    <a:solidFill>
                      <a:schemeClr val="bg1"/>
                    </a:solidFill>
                  </a:rPr>
                  <a:t>				    - výpočet: </a:t>
                </a:r>
                <a14:m>
                  <m:oMath xmlns:m="http://schemas.openxmlformats.org/officeDocument/2006/math">
                    <m:r>
                      <a:rPr lang="cs-CZ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r>
                      <a:rPr lang="cs-CZ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cs-CZ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cs-CZ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den>
                    </m:f>
                    <m:r>
                      <a:rPr lang="cs-CZ" sz="2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d>
                      <m:dPr>
                        <m:begChr m:val="["/>
                        <m:endChr m:val="]"/>
                        <m:ctrlPr>
                          <a:rPr lang="cs-CZ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</m:d>
                    <m:r>
                      <a:rPr lang="cs-CZ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cs-CZ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𝒌𝒈</m:t>
                        </m:r>
                      </m:num>
                      <m:den>
                        <m:sSup>
                          <m:sSupPr>
                            <m:ctrlPr>
                              <a:rPr lang="cs-CZ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cs-CZ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endParaRPr lang="cs-CZ" sz="2400" b="1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cs-CZ" sz="2400" b="1" dirty="0" smtClean="0">
                    <a:solidFill>
                      <a:srgbClr val="0070C0"/>
                    </a:solidFill>
                  </a:rPr>
                  <a:t>Voda: </a:t>
                </a:r>
                <a14:m>
                  <m:oMath xmlns:m="http://schemas.openxmlformats.org/officeDocument/2006/math">
                    <m:r>
                      <a:rPr lang="cs-CZ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r>
                      <m:rPr>
                        <m:nor/>
                      </m:rPr>
                      <a:rPr lang="cs-CZ" sz="2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cs-CZ" b="1" smtClean="0">
                        <a:solidFill>
                          <a:srgbClr val="0070C0"/>
                        </a:solidFill>
                      </a:rPr>
                      <m:t>≐</m:t>
                    </m:r>
                    <m:r>
                      <m:rPr>
                        <m:nor/>
                      </m:rPr>
                      <a:rPr lang="cs-CZ" b="1" i="0" smtClean="0">
                        <a:solidFill>
                          <a:srgbClr val="0070C0"/>
                        </a:solidFill>
                      </a:rPr>
                      <m:t> 1 000 </m:t>
                    </m:r>
                    <m:f>
                      <m:fPr>
                        <m:ctrlPr>
                          <a:rPr lang="cs-CZ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𝒌𝒈</m:t>
                        </m:r>
                      </m:num>
                      <m:den>
                        <m:sSup>
                          <m:sSupPr>
                            <m:ctrlPr>
                              <a:rPr lang="cs-CZ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cs-CZ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endParaRPr lang="cs-CZ" sz="2400" b="1" dirty="0" smtClean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cs-CZ" sz="2400" b="1" dirty="0" smtClean="0">
                    <a:solidFill>
                      <a:srgbClr val="FFC000"/>
                    </a:solidFill>
                  </a:rPr>
                  <a:t>Vajíčko: </a:t>
                </a:r>
                <a14:m>
                  <m:oMath xmlns:m="http://schemas.openxmlformats.org/officeDocument/2006/math">
                    <m:r>
                      <a:rPr lang="cs-CZ" sz="24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r>
                      <m:rPr>
                        <m:nor/>
                      </m:rPr>
                      <a:rPr lang="cs-CZ" sz="2400" b="1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cs-CZ" b="1" smtClean="0">
                        <a:solidFill>
                          <a:srgbClr val="FFC000"/>
                        </a:solidFill>
                      </a:rPr>
                      <m:t>≐</m:t>
                    </m:r>
                    <m:r>
                      <m:rPr>
                        <m:nor/>
                      </m:rPr>
                      <a:rPr lang="cs-CZ" b="1" i="0" smtClean="0">
                        <a:solidFill>
                          <a:srgbClr val="FFC000"/>
                        </a:solidFill>
                      </a:rPr>
                      <m:t> 1 090 </m:t>
                    </m:r>
                    <m:f>
                      <m:fPr>
                        <m:ctrlPr>
                          <a:rPr lang="cs-CZ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𝒌𝒈</m:t>
                        </m:r>
                      </m:num>
                      <m:den>
                        <m:sSup>
                          <m:sSupPr>
                            <m:ctrlPr>
                              <a:rPr lang="cs-CZ" b="1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b="1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cs-CZ" b="1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endParaRPr lang="cs-CZ" sz="2400" b="1" dirty="0" smtClean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:r>
                  <a:rPr lang="cs-CZ" sz="2400" b="1" dirty="0" smtClean="0">
                    <a:solidFill>
                      <a:srgbClr val="002060"/>
                    </a:solidFill>
                  </a:rPr>
                  <a:t>26-tiprocentní solný roztok: </a:t>
                </a:r>
                <a14:m>
                  <m:oMath xmlns:m="http://schemas.openxmlformats.org/officeDocument/2006/math">
                    <m:r>
                      <a:rPr lang="cs-CZ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r>
                      <m:rPr>
                        <m:nor/>
                      </m:rPr>
                      <a:rPr lang="cs-CZ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cs-CZ" b="1">
                        <a:solidFill>
                          <a:srgbClr val="002060"/>
                        </a:solidFill>
                      </a:rPr>
                      <m:t>≐</m:t>
                    </m:r>
                    <m:r>
                      <m:rPr>
                        <m:nor/>
                      </m:rPr>
                      <a:rPr lang="cs-CZ" b="1" i="0" smtClean="0">
                        <a:solidFill>
                          <a:srgbClr val="002060"/>
                        </a:solidFill>
                      </a:rPr>
                      <m:t> 1 190 </m:t>
                    </m:r>
                    <m:f>
                      <m:fPr>
                        <m:ctrlPr>
                          <a:rPr lang="cs-CZ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𝒌𝒈</m:t>
                        </m:r>
                      </m:num>
                      <m:den>
                        <m:sSup>
                          <m:sSupPr>
                            <m:ctrlPr>
                              <a:rPr lang="cs-CZ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cs-CZ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endParaRPr lang="cs-CZ" sz="2400" b="1" dirty="0" smtClean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:r>
                  <a:rPr lang="cs-CZ" dirty="0" smtClean="0">
                    <a:solidFill>
                      <a:schemeClr val="bg1"/>
                    </a:solidFill>
                  </a:rPr>
                  <a:t>Vajíčko má </a:t>
                </a:r>
                <a:r>
                  <a:rPr lang="cs-CZ" b="1" dirty="0" smtClean="0">
                    <a:solidFill>
                      <a:schemeClr val="bg1"/>
                    </a:solidFill>
                  </a:rPr>
                  <a:t>větší</a:t>
                </a:r>
                <a:r>
                  <a:rPr lang="cs-CZ" dirty="0" smtClean="0">
                    <a:solidFill>
                      <a:schemeClr val="bg1"/>
                    </a:solidFill>
                  </a:rPr>
                  <a:t> hustotu než voda =&gt; </a:t>
                </a:r>
                <a:r>
                  <a:rPr lang="cs-CZ" b="1" dirty="0" smtClean="0">
                    <a:solidFill>
                      <a:schemeClr val="bg1"/>
                    </a:solidFill>
                  </a:rPr>
                  <a:t>potopí se</a:t>
                </a:r>
                <a:endParaRPr lang="cs-CZ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cs-CZ" dirty="0" smtClean="0">
                    <a:solidFill>
                      <a:schemeClr val="bg1"/>
                    </a:solidFill>
                  </a:rPr>
                  <a:t>Vajíčko má </a:t>
                </a:r>
                <a:r>
                  <a:rPr lang="cs-CZ" b="1" dirty="0" smtClean="0">
                    <a:solidFill>
                      <a:schemeClr val="bg1"/>
                    </a:solidFill>
                  </a:rPr>
                  <a:t>menší</a:t>
                </a:r>
                <a:r>
                  <a:rPr lang="cs-CZ" dirty="0" smtClean="0">
                    <a:solidFill>
                      <a:schemeClr val="bg1"/>
                    </a:solidFill>
                  </a:rPr>
                  <a:t> hustotu než solný roztok =&gt; </a:t>
                </a:r>
                <a:r>
                  <a:rPr lang="cs-CZ" b="1" dirty="0" smtClean="0">
                    <a:solidFill>
                      <a:schemeClr val="bg1"/>
                    </a:solidFill>
                  </a:rPr>
                  <a:t>plave</a:t>
                </a:r>
              </a:p>
              <a:p>
                <a:pPr marL="0" indent="0">
                  <a:buNone/>
                </a:pPr>
                <a:endParaRPr lang="cs-CZ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090" t="-101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31217"/>
          <a:stretch/>
        </p:blipFill>
        <p:spPr>
          <a:xfrm>
            <a:off x="7439591" y="4367630"/>
            <a:ext cx="776154" cy="10079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0" b="14949"/>
          <a:stretch/>
        </p:blipFill>
        <p:spPr>
          <a:xfrm>
            <a:off x="7832202" y="5426281"/>
            <a:ext cx="767085" cy="1021788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005891"/>
      </p:ext>
    </p:extLst>
  </p:cSld>
  <p:clrMapOvr>
    <a:masterClrMapping/>
  </p:clrMapOvr>
  <p:transition spd="slow" advTm="6398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VARIANTY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</a:rPr>
              <a:t>S</a:t>
            </a:r>
            <a:r>
              <a:rPr lang="cs-CZ" sz="2400" dirty="0" smtClean="0">
                <a:solidFill>
                  <a:schemeClr val="bg1"/>
                </a:solidFill>
              </a:rPr>
              <a:t>míchání vody a solného roztoku tak, aby se vajíčko vznášelo</a:t>
            </a:r>
          </a:p>
          <a:p>
            <a:pPr marL="0" indent="0">
              <a:buNone/>
            </a:pPr>
            <a:endParaRPr lang="cs-CZ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</a:rPr>
              <a:t>Nalití solného roztoku do sklenice, přidat vodu tak, aby se </a:t>
            </a:r>
            <a:r>
              <a:rPr lang="cs-CZ" sz="2400" dirty="0" smtClean="0">
                <a:solidFill>
                  <a:schemeClr val="bg1"/>
                </a:solidFill>
              </a:rPr>
              <a:t>roztoky nesmíchaly </a:t>
            </a:r>
            <a:r>
              <a:rPr lang="cs-CZ" sz="2400" dirty="0" smtClean="0">
                <a:solidFill>
                  <a:schemeClr val="bg1"/>
                </a:solidFill>
              </a:rPr>
              <a:t>a vložit do sklenice vajíčko</a:t>
            </a:r>
          </a:p>
          <a:p>
            <a:pPr marL="0" indent="0">
              <a:buNone/>
            </a:pP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5129" y="4369608"/>
            <a:ext cx="1978586" cy="2459364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>
            <a:off x="8955314" y="5994400"/>
            <a:ext cx="1611086" cy="72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10155728" y="4267200"/>
            <a:ext cx="976729" cy="783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1234057" y="3889829"/>
            <a:ext cx="8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B0F0"/>
                </a:solidFill>
              </a:rPr>
              <a:t>voda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292784" y="580973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Solný roztok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5"/>
          <a:stretch/>
        </p:blipFill>
        <p:spPr>
          <a:xfrm>
            <a:off x="9231700" y="256056"/>
            <a:ext cx="2152854" cy="3578549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491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4911">
        <p14:ripple/>
      </p:transition>
    </mc:Choice>
    <mc:Fallback>
      <p:transition spd="slow" advTm="449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STŘÍBRNÉ VEJCE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8883">
        <p14:honeycomb/>
      </p:transition>
    </mc:Choice>
    <mc:Fallback>
      <p:transition spd="slow" advTm="8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STŘÍBRNÉ VEJCE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99886" y="2177143"/>
            <a:ext cx="1105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POMŮCKY: </a:t>
            </a:r>
            <a:r>
              <a:rPr lang="cs-CZ" sz="2400" dirty="0" smtClean="0">
                <a:solidFill>
                  <a:schemeClr val="bg1"/>
                </a:solidFill>
              </a:rPr>
              <a:t>zápalky nebo zapalovač, svíčka, vejce, sklenice, voda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77" b="28846"/>
          <a:stretch/>
        </p:blipFill>
        <p:spPr>
          <a:xfrm>
            <a:off x="705916" y="2687249"/>
            <a:ext cx="10487891" cy="4170751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151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3241">
        <p14:glitter pattern="hexagon"/>
      </p:transition>
    </mc:Choice>
    <mc:Fallback>
      <p:transition spd="slow" advTm="13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STŘÍBRNÉ VEJCE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74057" y="1622415"/>
            <a:ext cx="106534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</a:t>
            </a: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cs-CZ" sz="2400" dirty="0" smtClean="0">
                <a:solidFill>
                  <a:schemeClr val="bg1"/>
                </a:solidFill>
              </a:rPr>
              <a:t>(volitelné): Vajíčko uvaříme na </a:t>
            </a:r>
            <a:r>
              <a:rPr lang="cs-CZ" sz="2400" dirty="0" err="1" smtClean="0">
                <a:solidFill>
                  <a:schemeClr val="bg1"/>
                </a:solidFill>
              </a:rPr>
              <a:t>tvrdo</a:t>
            </a:r>
            <a:r>
              <a:rPr lang="cs-CZ" sz="2400" dirty="0" smtClean="0">
                <a:solidFill>
                  <a:schemeClr val="bg1"/>
                </a:solidFill>
              </a:rPr>
              <a:t> =&gt; menší náchylnost k prasknutí</a:t>
            </a:r>
          </a:p>
          <a:p>
            <a:pPr marL="457200" indent="-457200">
              <a:buAutoNum type="arabicPeriod"/>
            </a:pPr>
            <a:r>
              <a:rPr lang="cs-CZ" sz="2400" dirty="0" smtClean="0">
                <a:solidFill>
                  <a:schemeClr val="bg1"/>
                </a:solidFill>
              </a:rPr>
              <a:t>Vajíčko důkladně omyjeme a odmastíme</a:t>
            </a: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24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cs-CZ" sz="2400" dirty="0" smtClean="0">
                <a:solidFill>
                  <a:schemeClr val="bg1"/>
                </a:solidFill>
              </a:rPr>
              <a:t>Zapálíme svíčku zápalkami nebo zapalovačem</a:t>
            </a:r>
          </a:p>
          <a:p>
            <a:pPr marL="457200" indent="-457200">
              <a:buAutoNum type="arabicPeriod"/>
            </a:pPr>
            <a:r>
              <a:rPr lang="cs-CZ" sz="2400" dirty="0" smtClean="0">
                <a:solidFill>
                  <a:schemeClr val="bg1"/>
                </a:solidFill>
              </a:rPr>
              <a:t>Podržíme vejce nad plamenem</a:t>
            </a:r>
          </a:p>
          <a:p>
            <a:pPr marL="457200" indent="-457200">
              <a:buAutoNum type="arabicPeriod"/>
            </a:pPr>
            <a:r>
              <a:rPr lang="cs-CZ" sz="2400" dirty="0" smtClean="0">
                <a:solidFill>
                  <a:schemeClr val="bg1"/>
                </a:solidFill>
              </a:rPr>
              <a:t>Začerníme vejce, buď celé, nebo jen část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8577" y="2537546"/>
            <a:ext cx="2143125" cy="21431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1702" y="2537546"/>
            <a:ext cx="2143125" cy="21431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5859"/>
          <a:stretch/>
        </p:blipFill>
        <p:spPr>
          <a:xfrm>
            <a:off x="1074057" y="3899399"/>
            <a:ext cx="2696086" cy="300218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4" b="24647"/>
          <a:stretch/>
        </p:blipFill>
        <p:spPr>
          <a:xfrm>
            <a:off x="3713180" y="3803115"/>
            <a:ext cx="2869169" cy="30984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63"/>
          <a:stretch/>
        </p:blipFill>
        <p:spPr>
          <a:xfrm>
            <a:off x="6582348" y="3803116"/>
            <a:ext cx="2772093" cy="309847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4" r="33636"/>
          <a:stretch/>
        </p:blipFill>
        <p:spPr>
          <a:xfrm>
            <a:off x="9354441" y="3766589"/>
            <a:ext cx="2526809" cy="313499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7" y="1040049"/>
            <a:ext cx="12192000" cy="586153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0" b="44444"/>
          <a:stretch/>
        </p:blipFill>
        <p:spPr>
          <a:xfrm>
            <a:off x="3269682" y="4312793"/>
            <a:ext cx="2755938" cy="261719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8" t="19864" r="33977"/>
          <a:stretch/>
        </p:blipFill>
        <p:spPr>
          <a:xfrm>
            <a:off x="6040917" y="4312793"/>
            <a:ext cx="2382337" cy="258879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272"/>
            <a:ext cx="12192000" cy="5861538"/>
          </a:xfrm>
          <a:prstGeom prst="rect">
            <a:avLst/>
          </a:prstGeom>
        </p:spPr>
      </p:pic>
      <p:pic>
        <p:nvPicPr>
          <p:cNvPr id="17" name="Zvuk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718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4519">
        <p14:vortex dir="r"/>
      </p:transition>
    </mc:Choice>
    <mc:Fallback>
      <p:transition spd="slow" advTm="845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STŘÍBRNÉ VEJCE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74057" y="1622415"/>
            <a:ext cx="1065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6. Ponoříme vejce do vody.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7. Vajíčko se ve vodě bude jevit stříbrně!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r="28296"/>
          <a:stretch/>
        </p:blipFill>
        <p:spPr>
          <a:xfrm>
            <a:off x="6968836" y="2648857"/>
            <a:ext cx="5223164" cy="420914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59"/>
          <a:stretch/>
        </p:blipFill>
        <p:spPr>
          <a:xfrm>
            <a:off x="-116793" y="2704276"/>
            <a:ext cx="7085630" cy="4112162"/>
          </a:xfrm>
          <a:prstGeom prst="rect">
            <a:avLst/>
          </a:prstGeom>
        </p:spPr>
      </p:pic>
      <p:pic>
        <p:nvPicPr>
          <p:cNvPr id="7" name="VID_20210406_16545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7864" y="0"/>
            <a:ext cx="3857625" cy="6858000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99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6418">
        <p14:shred/>
      </p:transition>
    </mc:Choice>
    <mc:Fallback>
      <p:transition spd="slow" advTm="36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908" objId="7"/>
        <p14:stopEvt time="17448" objId="7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VYSVĚTLENÍ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Saze jsou </a:t>
            </a:r>
            <a:r>
              <a:rPr lang="cs-CZ" b="1" dirty="0" smtClean="0">
                <a:solidFill>
                  <a:srgbClr val="FF0000"/>
                </a:solidFill>
              </a:rPr>
              <a:t>hydrofobní – </a:t>
            </a:r>
            <a:r>
              <a:rPr lang="cs-CZ" dirty="0" smtClean="0">
                <a:solidFill>
                  <a:schemeClr val="bg1"/>
                </a:solidFill>
              </a:rPr>
              <a:t>voda je špatně smáčí =&gt; mezi vodou a sazemi </a:t>
            </a:r>
            <a:r>
              <a:rPr lang="cs-CZ" b="1" dirty="0" smtClean="0">
                <a:solidFill>
                  <a:srgbClr val="FF0000"/>
                </a:solidFill>
              </a:rPr>
              <a:t>zůstává vzduch </a:t>
            </a:r>
            <a:r>
              <a:rPr lang="cs-CZ" dirty="0" smtClean="0">
                <a:solidFill>
                  <a:schemeClr val="bg1"/>
                </a:solidFill>
              </a:rPr>
              <a:t>=&gt; dochází k </a:t>
            </a:r>
            <a:r>
              <a:rPr lang="cs-CZ" b="1" dirty="0" smtClean="0">
                <a:solidFill>
                  <a:srgbClr val="FF0000"/>
                </a:solidFill>
              </a:rPr>
              <a:t>odrazu světla</a:t>
            </a: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31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849">
        <p14:switch dir="r"/>
      </p:transition>
    </mc:Choice>
    <mc:Fallback>
      <p:transition spd="slow" advTm="20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smtClean="0"/>
              <a:t>GUMOVÉ VEJCE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60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199">
        <p15:prstTrans prst="curtains"/>
      </p:transition>
    </mc:Choice>
    <mc:Fallback xmlns="">
      <p:transition spd="slow" advTm="81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10601616" cy="3329581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5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1682">
        <p14:flip dir="r"/>
      </p:transition>
    </mc:Choice>
    <mc:Fallback>
      <p:transition spd="slow" advTm="116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GUMOVÉ VEJCE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46111" y="1853248"/>
            <a:ext cx="10856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POMŮCKY: </a:t>
            </a:r>
            <a:r>
              <a:rPr lang="cs-CZ" sz="2400" dirty="0" smtClean="0">
                <a:solidFill>
                  <a:schemeClr val="bg1"/>
                </a:solidFill>
              </a:rPr>
              <a:t>ocet, vajíčko, sklenice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7"/>
          <a:stretch/>
        </p:blipFill>
        <p:spPr>
          <a:xfrm>
            <a:off x="1147504" y="2314913"/>
            <a:ext cx="9186668" cy="4799483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4977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83">
        <p15:prstTrans prst="wind"/>
      </p:transition>
    </mc:Choice>
    <mc:Fallback xmlns="">
      <p:transition spd="slow" advTm="129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GUMOVÉ VEJCE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5429" y="1853248"/>
            <a:ext cx="116114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Postup: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1. Nalijeme ocet do skleničky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2. Do sklenice ponoříme vejce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3. Čekáme, co se bude dít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r="22024"/>
          <a:stretch/>
        </p:blipFill>
        <p:spPr>
          <a:xfrm>
            <a:off x="6672182" y="1427146"/>
            <a:ext cx="4924732" cy="48865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/>
          <a:stretch/>
        </p:blipFill>
        <p:spPr>
          <a:xfrm>
            <a:off x="5348472" y="2219640"/>
            <a:ext cx="6419923" cy="3812737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04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7292">
        <p15:prstTrans prst="fracture"/>
      </p:transition>
    </mc:Choice>
    <mc:Fallback xmlns="">
      <p:transition spd="slow" advTm="272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GUMOVÉ VEJCE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46111" y="1853248"/>
            <a:ext cx="468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4. Vejce vyndáme, umyjeme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/>
          <a:stretch/>
        </p:blipFill>
        <p:spPr>
          <a:xfrm>
            <a:off x="96908" y="1349706"/>
            <a:ext cx="5349557" cy="350166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375342" y="5124084"/>
            <a:ext cx="214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p</a:t>
            </a:r>
            <a:r>
              <a:rPr lang="cs-CZ" sz="2400" dirty="0" smtClean="0">
                <a:solidFill>
                  <a:schemeClr val="bg1"/>
                </a:solidFill>
              </a:rPr>
              <a:t>o  minutě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9" b="22751"/>
          <a:stretch/>
        </p:blipFill>
        <p:spPr>
          <a:xfrm>
            <a:off x="5566187" y="1322638"/>
            <a:ext cx="3115172" cy="351061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849257" y="5124083"/>
            <a:ext cx="3483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p</a:t>
            </a:r>
            <a:r>
              <a:rPr lang="cs-CZ" sz="2400" dirty="0" smtClean="0">
                <a:solidFill>
                  <a:schemeClr val="bg1"/>
                </a:solidFill>
              </a:rPr>
              <a:t>o 11 hodinách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2" b="27619"/>
          <a:stretch/>
        </p:blipFill>
        <p:spPr>
          <a:xfrm>
            <a:off x="8718923" y="1403355"/>
            <a:ext cx="3520899" cy="339437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9194800" y="5108712"/>
            <a:ext cx="3483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p</a:t>
            </a:r>
            <a:r>
              <a:rPr lang="cs-CZ" sz="2400" dirty="0" smtClean="0">
                <a:solidFill>
                  <a:schemeClr val="bg1"/>
                </a:solidFill>
              </a:rPr>
              <a:t>o 22 hodinách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2" b="27619"/>
          <a:stretch/>
        </p:blipFill>
        <p:spPr>
          <a:xfrm>
            <a:off x="2598057" y="-135479"/>
            <a:ext cx="7254165" cy="699347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7" r="18572"/>
          <a:stretch/>
        </p:blipFill>
        <p:spPr>
          <a:xfrm rot="16200000">
            <a:off x="6257472" y="1732005"/>
            <a:ext cx="5874657" cy="4716616"/>
          </a:xfrm>
          <a:prstGeom prst="rect">
            <a:avLst/>
          </a:prstGeom>
        </p:spPr>
      </p:pic>
      <p:pic>
        <p:nvPicPr>
          <p:cNvPr id="14" name="VID_20210405_14315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88126" y="-135479"/>
            <a:ext cx="3971837" cy="7061044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215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7543">
        <p15:prstTrans prst="crush"/>
      </p:transition>
    </mc:Choice>
    <mc:Fallback xmlns="">
      <p:transition spd="slow" advTm="87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1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/>
      <p:bldP spid="7" grpId="1"/>
      <p:bldP spid="9" grpId="0"/>
      <p:bldP spid="9" grpId="1"/>
      <p:bldP spid="11" grpId="0"/>
      <p:bldP spid="11" grpId="1"/>
    </p:bldLst>
  </p:timing>
  <p:extLst>
    <p:ext uri="{E180D4A7-C9FB-4DFB-919C-405C955672EB}">
      <p14:showEvtLst xmlns:p14="http://schemas.microsoft.com/office/powerpoint/2010/main">
        <p14:playEvt time="75183" objId="14"/>
        <p14:stopEvt time="77446" objId="1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GUMOVÉ VEJCE</a:t>
            </a:r>
            <a:endParaRPr lang="cs-CZ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103312" y="2052918"/>
                <a:ext cx="10703677" cy="419548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Vysvětlení: </a:t>
                </a:r>
                <a:r>
                  <a:rPr lang="cs-CZ" dirty="0" smtClean="0">
                    <a:solidFill>
                      <a:schemeClr val="bg1"/>
                    </a:solidFill>
                  </a:rPr>
                  <a:t>Kyselina octová reaguje s uhličitanem vápenatým</a:t>
                </a:r>
              </a:p>
              <a:p>
                <a:pPr marL="0" indent="0">
                  <a:buNone/>
                </a:pPr>
                <a:r>
                  <a:rPr lang="cs-CZ" dirty="0">
                    <a:solidFill>
                      <a:schemeClr val="bg1"/>
                    </a:solidFill>
                  </a:rPr>
                  <a:t>	</a:t>
                </a:r>
                <a:r>
                  <a:rPr lang="cs-CZ" dirty="0" smtClean="0">
                    <a:solidFill>
                      <a:schemeClr val="bg1"/>
                    </a:solidFill>
                  </a:rPr>
                  <a:t>		Zbyde tenká blána, která nereaguje s octem</a:t>
                </a:r>
              </a:p>
              <a:p>
                <a:pPr marL="0" indent="0">
                  <a:buNone/>
                </a:pPr>
                <a:endParaRPr lang="cs-CZ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cs-CZ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cs-CZ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400" b="1" i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𝑪</m:t>
                      </m:r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cs-CZ" sz="2400" b="1" i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𝑪𝑶𝑶𝑯</m:t>
                      </m:r>
                      <m:r>
                        <a:rPr lang="cs-CZ" sz="2400" b="1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sz="2400" b="1" i="1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𝑪𝒂𝑪</m:t>
                      </m:r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cs-CZ" sz="2400" b="1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cs-CZ" sz="2400" b="1" i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cs-CZ" sz="2400" b="1" i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cs-CZ" sz="2400" b="1" i="1" smtClean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b="1" i="1" smtClean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cs-CZ" sz="2400" b="1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00B0F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00B0F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00B0F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cs-CZ" sz="2400" b="1" i="1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</m:t>
                      </m:r>
                      <m:r>
                        <a:rPr lang="cs-CZ" sz="2400" b="1" i="1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cs-CZ" sz="2400" b="1" i="1" smtClean="0">
                              <a:solidFill>
                                <a:srgbClr val="00B0F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b="1" i="1" smtClean="0">
                              <a:solidFill>
                                <a:srgbClr val="00B0F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</m:d>
                      <m:r>
                        <a:rPr lang="cs-CZ" sz="2400" b="1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sz="2400" b="1" i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𝑪𝒂</m:t>
                      </m:r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cs-CZ" sz="2400" b="1" i="1" smtClean="0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  <m:sSub>
                            <m:sSubPr>
                              <m:ctrlPr>
                                <a:rPr lang="cs-CZ" sz="2400" b="1" i="1" smtClean="0">
                                  <a:solidFill>
                                    <a:srgbClr val="7030A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b="1" i="1" smtClean="0">
                                  <a:solidFill>
                                    <a:srgbClr val="7030A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cs-CZ" sz="2400" b="1" i="1" smtClean="0">
                                  <a:solidFill>
                                    <a:srgbClr val="7030A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cs-CZ" sz="2400" b="1" i="1" smtClean="0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𝑪𝑶𝑶</m:t>
                          </m:r>
                          <m:r>
                            <a:rPr lang="cs-CZ" sz="2400" b="1" i="1" smtClean="0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cs-CZ" sz="2400" b="1" i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cs-CZ" sz="2400" b="1" i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𝒂𝒒</m:t>
                      </m:r>
                      <m:r>
                        <a:rPr lang="cs-CZ" sz="2400" b="1" i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cs-CZ" sz="2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cs-CZ" sz="2400" dirty="0" smtClean="0">
                    <a:solidFill>
                      <a:srgbClr val="7030A0"/>
                    </a:solidFill>
                  </a:rPr>
                  <a:t> </a:t>
                </a:r>
                <a:endParaRPr lang="cs-CZ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3312" y="2052918"/>
                <a:ext cx="10703677" cy="4195481"/>
              </a:xfrm>
              <a:blipFill>
                <a:blip r:embed="rId6"/>
                <a:stretch>
                  <a:fillRect l="-626" t="-101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085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3785">
        <p15:prstTrans prst="peelOff"/>
      </p:transition>
    </mc:Choice>
    <mc:Fallback xmlns="">
      <p:transition spd="slow" advTm="437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VARIANTY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132114" y="1553029"/>
            <a:ext cx="90569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Místo octa použít jinou kapalinu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 smtClean="0">
              <a:solidFill>
                <a:schemeClr val="bg1"/>
              </a:solidFill>
            </a:endParaRPr>
          </a:p>
          <a:p>
            <a:endParaRPr lang="cs-CZ" sz="2400" dirty="0" smtClean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 smtClean="0">
              <a:solidFill>
                <a:schemeClr val="bg1"/>
              </a:solidFill>
            </a:endParaRPr>
          </a:p>
          <a:p>
            <a:r>
              <a:rPr lang="cs-CZ" sz="2400" dirty="0" smtClean="0">
                <a:solidFill>
                  <a:schemeClr val="bg1"/>
                </a:solidFill>
              </a:rPr>
              <a:t>Kuřecí kost v octu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hicken bone on white background ⬇ Stock Photo, Image by © domnitsky.yar  #13092400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4"/>
          <a:stretch/>
        </p:blipFill>
        <p:spPr bwMode="auto">
          <a:xfrm>
            <a:off x="5616009" y="4476207"/>
            <a:ext cx="3862114" cy="23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8642" y="1493179"/>
            <a:ext cx="1847850" cy="2466975"/>
          </a:xfrm>
          <a:prstGeom prst="rect">
            <a:avLst/>
          </a:prstGeom>
        </p:spPr>
      </p:pic>
      <p:pic>
        <p:nvPicPr>
          <p:cNvPr id="1036" name="Picture 12" descr="HYDROXID SODNÝ GEL 5 l :: EXPRESS COL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166" y="1668085"/>
            <a:ext cx="1674913" cy="211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ymbol „Zákaz“ 13"/>
          <p:cNvSpPr/>
          <p:nvPr/>
        </p:nvSpPr>
        <p:spPr>
          <a:xfrm>
            <a:off x="9047747" y="1152983"/>
            <a:ext cx="3060000" cy="30600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délník 14"/>
              <p:cNvSpPr/>
              <p:nvPr/>
            </p:nvSpPr>
            <p:spPr>
              <a:xfrm>
                <a:off x="-338566" y="2768893"/>
                <a:ext cx="801188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400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sz="1400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1400" b="1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𝑪</m:t>
                      </m:r>
                      <m:sSub>
                        <m:sSubPr>
                          <m:ctrlPr>
                            <a:rPr lang="cs-CZ" sz="1400" b="1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1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cs-CZ" sz="1400" b="1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cs-CZ" sz="1400" b="1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𝑪𝑶𝑶𝑯</m:t>
                      </m:r>
                      <m:r>
                        <a:rPr lang="cs-CZ" sz="1400" b="1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sz="1400" b="1" i="1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𝑪𝒂𝑪</m:t>
                      </m:r>
                      <m:sSub>
                        <m:sSubPr>
                          <m:ctrlPr>
                            <a:rPr lang="cs-CZ" sz="1400" b="1" i="1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1" i="1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cs-CZ" sz="1400" b="1" i="1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cs-CZ" sz="1400" b="1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cs-CZ" sz="1400" b="1" i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  <m:sSub>
                        <m:sSubPr>
                          <m:ctrlPr>
                            <a:rPr lang="cs-CZ" sz="1400" b="1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1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cs-CZ" sz="1400" b="1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cs-CZ" sz="1400" b="1" i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cs-CZ" sz="1400" b="1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400" b="1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cs-CZ" sz="1400" b="1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sz="1400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cs-CZ" sz="1400" b="1" i="1">
                              <a:solidFill>
                                <a:srgbClr val="00B0F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1" i="1">
                              <a:solidFill>
                                <a:srgbClr val="00B0F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cs-CZ" sz="1400" b="1" i="1">
                              <a:solidFill>
                                <a:srgbClr val="00B0F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cs-CZ" sz="1400" b="1" i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</m:t>
                      </m:r>
                      <m:r>
                        <a:rPr lang="cs-CZ" sz="1400" b="1" i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cs-CZ" sz="1400" b="1" i="1">
                              <a:solidFill>
                                <a:srgbClr val="00B0F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400" b="1" i="1">
                              <a:solidFill>
                                <a:srgbClr val="00B0F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</m:d>
                      <m:r>
                        <a:rPr lang="cs-CZ" sz="1400" b="1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sz="1400" b="1" i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𝑪𝒂</m:t>
                      </m:r>
                      <m:sSub>
                        <m:sSubPr>
                          <m:ctrlPr>
                            <a:rPr lang="cs-CZ" sz="1400" b="1" i="1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1" i="1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cs-CZ" sz="1400" b="1" i="1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  <m:sSub>
                            <m:sSubPr>
                              <m:ctrlPr>
                                <a:rPr lang="cs-CZ" sz="1400" b="1" i="1">
                                  <a:solidFill>
                                    <a:srgbClr val="7030A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400" b="1" i="1">
                                  <a:solidFill>
                                    <a:srgbClr val="7030A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cs-CZ" sz="1400" b="1" i="1">
                                  <a:solidFill>
                                    <a:srgbClr val="7030A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cs-CZ" sz="1400" b="1" i="1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𝑪𝑶𝑶</m:t>
                          </m:r>
                          <m:r>
                            <a:rPr lang="cs-CZ" sz="1400" b="1" i="1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cs-CZ" sz="1400" b="1" i="1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cs-CZ" sz="1400" b="1" i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cs-CZ" sz="1400" b="1" i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𝒂𝒒</m:t>
                      </m:r>
                      <m:r>
                        <a:rPr lang="cs-CZ" sz="1400" b="1" i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cs-CZ" sz="1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Obdélník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8566" y="2768893"/>
                <a:ext cx="8011886" cy="307777"/>
              </a:xfrm>
              <a:prstGeom prst="rect">
                <a:avLst/>
              </a:prstGeom>
              <a:blipFill>
                <a:blip r:embed="rId9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Přímá spojnice se šipkou 16"/>
          <p:cNvCxnSpPr/>
          <p:nvPr/>
        </p:nvCxnSpPr>
        <p:spPr>
          <a:xfrm>
            <a:off x="818147" y="2358189"/>
            <a:ext cx="561474" cy="410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 flipV="1">
            <a:off x="2353836" y="3005220"/>
            <a:ext cx="533743" cy="471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2812787" y="3477483"/>
            <a:ext cx="1957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0070C0"/>
                </a:solidFill>
              </a:rPr>
              <a:t>zásada</a:t>
            </a:r>
            <a:endParaRPr lang="cs-CZ" sz="1200" dirty="0">
              <a:solidFill>
                <a:srgbClr val="0070C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60659" y="2080238"/>
            <a:ext cx="1074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kyselina</a:t>
            </a:r>
            <a:endParaRPr lang="cs-CZ" sz="1200" dirty="0">
              <a:solidFill>
                <a:srgbClr val="FF0000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6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7868">
        <p15:prstTrans prst="pageCurlDouble"/>
      </p:transition>
    </mc:Choice>
    <mc:Fallback xmlns="">
      <p:transition spd="slow" advTm="57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PLOVOUCÍ VEJCE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286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9126">
        <p15:prstTrans prst="airplane"/>
      </p:transition>
    </mc:Choice>
    <mc:Fallback>
      <p:transition spd="slow" advTm="9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PLOVOUCÍ VEJCE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46111" y="1853248"/>
            <a:ext cx="10856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POMŮCKY: </a:t>
            </a:r>
            <a:r>
              <a:rPr lang="cs-CZ" sz="2400" dirty="0" smtClean="0">
                <a:solidFill>
                  <a:schemeClr val="bg1"/>
                </a:solidFill>
              </a:rPr>
              <a:t>voda, sklenice, sůl, vejce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99" y="2314913"/>
            <a:ext cx="7307325" cy="4543087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034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9803">
        <p15:prstTrans prst="origami"/>
      </p:transition>
    </mc:Choice>
    <mc:Fallback>
      <p:transition spd="slow" advTm="198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7|11|4.7|6|11.3|5.6|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0.6|4.3|2.2|8.3|2.8|1.2|1.1|0.8|9.1|6.8|2.5|2.6|3.3|3.1|8.6|6.7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.3|18.8|2.4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6|4|0.9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3.1|16|15.4|1.1|7.8|1.6|8.6|6.2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0.7|2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9|1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4|21|1.6|8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2915</TotalTime>
  <Words>287</Words>
  <Application>Microsoft Office PowerPoint</Application>
  <PresentationFormat>Širokoúhlá obrazovka</PresentationFormat>
  <Paragraphs>84</Paragraphs>
  <Slides>20</Slides>
  <Notes>2</Notes>
  <HiddenSlides>0</HiddenSlides>
  <MMClips>22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 Math</vt:lpstr>
      <vt:lpstr>Century Gothic</vt:lpstr>
      <vt:lpstr>Wingdings 3</vt:lpstr>
      <vt:lpstr>Ion</vt:lpstr>
      <vt:lpstr>POKUSY S VAJÍČKY</vt:lpstr>
      <vt:lpstr>GUMOVÉ VEJCE</vt:lpstr>
      <vt:lpstr>GUMOVÉ VEJCE</vt:lpstr>
      <vt:lpstr>GUMOVÉ VEJCE</vt:lpstr>
      <vt:lpstr>GUMOVÉ VEJCE </vt:lpstr>
      <vt:lpstr>GUMOVÉ VEJCE</vt:lpstr>
      <vt:lpstr>VARIANTY</vt:lpstr>
      <vt:lpstr>PLOVOUCÍ VEJCE</vt:lpstr>
      <vt:lpstr>PLOVOUCÍ VEJCE</vt:lpstr>
      <vt:lpstr>PLOVOUCÍ VEJCE</vt:lpstr>
      <vt:lpstr>PLOVOUCÍ VEJCE</vt:lpstr>
      <vt:lpstr>PLOVOUCÍ VEJCE</vt:lpstr>
      <vt:lpstr>PLOVOUCÍ VEJCE</vt:lpstr>
      <vt:lpstr>VARIANTY</vt:lpstr>
      <vt:lpstr>STŘÍBRNÉ VEJCE</vt:lpstr>
      <vt:lpstr>STŘÍBRNÉ VEJCE</vt:lpstr>
      <vt:lpstr>STŘÍBRNÉ VEJCE</vt:lpstr>
      <vt:lpstr>STŘÍBRNÉ VEJCE</vt:lpstr>
      <vt:lpstr>VYSVĚTLENÍ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POKUSY S VAJÍČKY</dc:title>
  <dc:creator>Fyzika</dc:creator>
  <cp:lastModifiedBy>Fyzika</cp:lastModifiedBy>
  <cp:revision>41</cp:revision>
  <dcterms:created xsi:type="dcterms:W3CDTF">2021-04-05T13:07:36Z</dcterms:created>
  <dcterms:modified xsi:type="dcterms:W3CDTF">2021-04-07T18:02:17Z</dcterms:modified>
</cp:coreProperties>
</file>