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3" r:id="rId8"/>
    <p:sldId id="267" r:id="rId9"/>
    <p:sldId id="262" r:id="rId10"/>
    <p:sldId id="266" r:id="rId11"/>
    <p:sldId id="268" r:id="rId12"/>
    <p:sldId id="260" r:id="rId13"/>
    <p:sldId id="261" r:id="rId14"/>
    <p:sldId id="269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564D6F37-177E-476B-BA1B-0F615E949493}" type="datetimeFigureOut">
              <a:rPr lang="cs-CZ" smtClean="0"/>
              <a:t>1. 6. 2017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AC6AF19-097A-461D-B5DE-E284BE16453F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124629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6F37-177E-476B-BA1B-0F615E949493}" type="datetimeFigureOut">
              <a:rPr lang="cs-CZ" smtClean="0"/>
              <a:t>1. 6. 2017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6AF19-097A-461D-B5DE-E284BE1645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4517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6F37-177E-476B-BA1B-0F615E949493}" type="datetimeFigureOut">
              <a:rPr lang="cs-CZ" smtClean="0"/>
              <a:t>1. 6. 2017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6AF19-097A-461D-B5DE-E284BE1645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1323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6F37-177E-476B-BA1B-0F615E949493}" type="datetimeFigureOut">
              <a:rPr lang="cs-CZ" smtClean="0"/>
              <a:t>1. 6. 2017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6AF19-097A-461D-B5DE-E284BE1645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2259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6F37-177E-476B-BA1B-0F615E949493}" type="datetimeFigureOut">
              <a:rPr lang="cs-CZ" smtClean="0"/>
              <a:t>1. 6. 2017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6AF19-097A-461D-B5DE-E284BE16453F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6623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6F37-177E-476B-BA1B-0F615E949493}" type="datetimeFigureOut">
              <a:rPr lang="cs-CZ" smtClean="0"/>
              <a:t>1. 6. 2017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6AF19-097A-461D-B5DE-E284BE1645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2716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6F37-177E-476B-BA1B-0F615E949493}" type="datetimeFigureOut">
              <a:rPr lang="cs-CZ" smtClean="0"/>
              <a:t>1. 6. 2017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6AF19-097A-461D-B5DE-E284BE1645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6133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6F37-177E-476B-BA1B-0F615E949493}" type="datetimeFigureOut">
              <a:rPr lang="cs-CZ" smtClean="0"/>
              <a:t>1. 6. 2017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6AF19-097A-461D-B5DE-E284BE1645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5189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6F37-177E-476B-BA1B-0F615E949493}" type="datetimeFigureOut">
              <a:rPr lang="cs-CZ" smtClean="0"/>
              <a:t>1. 6. 2017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6AF19-097A-461D-B5DE-E284BE1645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9541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6F37-177E-476B-BA1B-0F615E949493}" type="datetimeFigureOut">
              <a:rPr lang="cs-CZ" smtClean="0"/>
              <a:t>1. 6. 2017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6AF19-097A-461D-B5DE-E284BE1645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4500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6F37-177E-476B-BA1B-0F615E949493}" type="datetimeFigureOut">
              <a:rPr lang="cs-CZ" smtClean="0"/>
              <a:t>1. 6. 2017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6AF19-097A-461D-B5DE-E284BE1645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343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564D6F37-177E-476B-BA1B-0F615E949493}" type="datetimeFigureOut">
              <a:rPr lang="cs-CZ" smtClean="0"/>
              <a:t>1. 6. 2017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1AC6AF19-097A-461D-B5DE-E284BE1645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538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112807"/>
            <a:ext cx="12192000" cy="1011462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Německý jazyk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991498" y="412124"/>
            <a:ext cx="4262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Gymnázium Jírovcova 8</a:t>
            </a:r>
            <a:endParaRPr lang="cs-CZ" sz="20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191500" y="412124"/>
            <a:ext cx="3710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Prezentace německého jazyka</a:t>
            </a:r>
            <a:endParaRPr lang="cs-CZ" sz="20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Výsledek obrázku pro německá vlaj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98" y="4587771"/>
            <a:ext cx="2468649" cy="148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rakousko vlaj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951" y="4587077"/>
            <a:ext cx="2224243" cy="148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ek obrázku pro švýcarsko vlaj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098" y="4587770"/>
            <a:ext cx="1481190" cy="148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ek obrázku pro lucembursko vlajk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893" y="4587770"/>
            <a:ext cx="2468651" cy="148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ýsledek obrázku pro lichtenštejnsko vlajk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150" y="4587077"/>
            <a:ext cx="2469806" cy="148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121371" y="6210300"/>
            <a:ext cx="1370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cap="small" dirty="0" smtClean="0"/>
              <a:t>Německo</a:t>
            </a:r>
            <a:endParaRPr lang="cs-CZ" cap="small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549721" y="6229350"/>
            <a:ext cx="1370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cap="small" dirty="0" smtClean="0"/>
              <a:t>Rakousko</a:t>
            </a:r>
            <a:endParaRPr lang="cs-CZ" cap="small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410648" y="6229350"/>
            <a:ext cx="1499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cap="small" dirty="0" smtClean="0"/>
              <a:t>Švýcarsko</a:t>
            </a:r>
            <a:endParaRPr lang="cs-CZ" cap="small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7286379" y="6229350"/>
            <a:ext cx="1919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cap="small" dirty="0" smtClean="0"/>
              <a:t>Lucembursko</a:t>
            </a:r>
            <a:endParaRPr lang="cs-CZ" cap="small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9731716" y="6229350"/>
            <a:ext cx="232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cap="small" dirty="0" smtClean="0"/>
              <a:t>Lichtenštejnsko</a:t>
            </a:r>
            <a:endParaRPr lang="cs-CZ" cap="small" dirty="0"/>
          </a:p>
        </p:txBody>
      </p:sp>
    </p:spTree>
    <p:extLst>
      <p:ext uri="{BB962C8B-B14F-4D97-AF65-F5344CB8AC3E}">
        <p14:creationId xmlns:p14="http://schemas.microsoft.com/office/powerpoint/2010/main" val="243675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Účast v ústředním kole soutěže </a:t>
            </a:r>
            <a:br>
              <a:rPr lang="cs-CZ" dirty="0" smtClean="0"/>
            </a:br>
            <a:r>
              <a:rPr lang="cs-CZ" dirty="0" smtClean="0"/>
              <a:t>v německém jazyce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1871" y="1828800"/>
            <a:ext cx="9957671" cy="4351337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V kategorii II. B – Tomáš Brabec		V </a:t>
            </a:r>
            <a:r>
              <a:rPr lang="cs-CZ" dirty="0"/>
              <a:t>kategorii III. </a:t>
            </a:r>
            <a:r>
              <a:rPr lang="cs-CZ" dirty="0" smtClean="0"/>
              <a:t>A – </a:t>
            </a:r>
            <a:r>
              <a:rPr lang="cs-CZ" dirty="0"/>
              <a:t>V</a:t>
            </a:r>
            <a:r>
              <a:rPr lang="cs-CZ" dirty="0" smtClean="0"/>
              <a:t>ojtěch Dolejšek</a:t>
            </a:r>
            <a:endParaRPr lang="cs-CZ" dirty="0"/>
          </a:p>
          <a:p>
            <a:endParaRPr lang="cs-CZ" dirty="0" smtClean="0"/>
          </a:p>
        </p:txBody>
      </p:sp>
      <p:pic>
        <p:nvPicPr>
          <p:cNvPr id="4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6195277" y="2235200"/>
            <a:ext cx="3108380" cy="4281714"/>
          </a:xfrm>
          <a:prstGeom prst="rect">
            <a:avLst/>
          </a:prstGeom>
        </p:spPr>
      </p:pic>
      <p:pic>
        <p:nvPicPr>
          <p:cNvPr id="5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1465943" y="2235200"/>
            <a:ext cx="3338286" cy="428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49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Němčinář roku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Pravidelná účast v </a:t>
            </a:r>
            <a:r>
              <a:rPr lang="cs-CZ" dirty="0" smtClean="0"/>
              <a:t>online mezinárodní </a:t>
            </a:r>
            <a:r>
              <a:rPr lang="cs-CZ" dirty="0" smtClean="0"/>
              <a:t>soutěži Němčinář roku s vynikajícími výsledky</a:t>
            </a:r>
            <a:endParaRPr lang="cs-CZ" dirty="0"/>
          </a:p>
        </p:txBody>
      </p:sp>
      <p:pic>
        <p:nvPicPr>
          <p:cNvPr id="4" name="Picture 7"/>
          <p:cNvPicPr/>
          <p:nvPr/>
        </p:nvPicPr>
        <p:blipFill rotWithShape="1">
          <a:blip r:embed="rId2"/>
          <a:srcRect l="1203" t="1014" r="2452" b="3804"/>
          <a:stretch/>
        </p:blipFill>
        <p:spPr>
          <a:xfrm rot="16200000">
            <a:off x="1900114" y="2026355"/>
            <a:ext cx="3580946" cy="5185221"/>
          </a:xfrm>
          <a:prstGeom prst="rect">
            <a:avLst/>
          </a:prstGeom>
        </p:spPr>
      </p:pic>
      <p:pic>
        <p:nvPicPr>
          <p:cNvPr id="5" name="Picture 7"/>
          <p:cNvPicPr/>
          <p:nvPr/>
        </p:nvPicPr>
        <p:blipFill rotWithShape="1">
          <a:blip r:embed="rId3"/>
          <a:srcRect t="2030"/>
          <a:stretch/>
        </p:blipFill>
        <p:spPr>
          <a:xfrm>
            <a:off x="6756400" y="2171700"/>
            <a:ext cx="3264728" cy="446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6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Landschulheim</a:t>
            </a:r>
            <a:r>
              <a:rPr lang="cs-CZ" dirty="0"/>
              <a:t> </a:t>
            </a:r>
            <a:r>
              <a:rPr lang="cs-CZ" dirty="0" err="1"/>
              <a:t>Schloss</a:t>
            </a:r>
            <a:r>
              <a:rPr lang="cs-CZ" dirty="0"/>
              <a:t> </a:t>
            </a:r>
            <a:r>
              <a:rPr lang="cs-CZ" dirty="0" err="1"/>
              <a:t>Ising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1872" y="2051506"/>
            <a:ext cx="8595360" cy="435133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dirty="0" smtClean="0"/>
              <a:t>S gymnáziem </a:t>
            </a:r>
            <a:r>
              <a:rPr lang="cs-CZ" dirty="0" err="1" smtClean="0"/>
              <a:t>Landschulheim</a:t>
            </a:r>
            <a:r>
              <a:rPr lang="cs-CZ" dirty="0" smtClean="0"/>
              <a:t> </a:t>
            </a:r>
            <a:r>
              <a:rPr lang="cs-CZ" dirty="0" err="1" smtClean="0"/>
              <a:t>Schloss</a:t>
            </a:r>
            <a:r>
              <a:rPr lang="cs-CZ" dirty="0" smtClean="0"/>
              <a:t> </a:t>
            </a:r>
            <a:r>
              <a:rPr lang="cs-CZ" dirty="0" err="1" smtClean="0"/>
              <a:t>Ising</a:t>
            </a:r>
            <a:r>
              <a:rPr lang="cs-CZ" dirty="0" smtClean="0"/>
              <a:t> v Bavorsku máme dlouholeté partnerství, v rámci něhož probíhá:</a:t>
            </a:r>
          </a:p>
          <a:p>
            <a:pPr lvl="1">
              <a:spcAft>
                <a:spcPts val="1200"/>
              </a:spcAft>
            </a:pPr>
            <a:r>
              <a:rPr lang="cs-CZ" sz="1800" dirty="0" smtClean="0"/>
              <a:t>výuka s rodilými mluvčími</a:t>
            </a:r>
          </a:p>
          <a:p>
            <a:pPr lvl="1">
              <a:spcAft>
                <a:spcPts val="1200"/>
              </a:spcAft>
            </a:pPr>
            <a:r>
              <a:rPr lang="cs-CZ" sz="1800" dirty="0" smtClean="0"/>
              <a:t>projekty a společné výlety</a:t>
            </a:r>
          </a:p>
          <a:p>
            <a:pPr lvl="1">
              <a:spcAft>
                <a:spcPts val="1200"/>
              </a:spcAft>
            </a:pPr>
            <a:r>
              <a:rPr lang="cs-CZ" sz="1800" dirty="0" smtClean="0"/>
              <a:t>sportovní utkání a zábava</a:t>
            </a:r>
            <a:endParaRPr lang="cs-CZ" sz="1800" spc="10" dirty="0" smtClean="0">
              <a:solidFill>
                <a:schemeClr val="tx1"/>
              </a:solidFill>
            </a:endParaRPr>
          </a:p>
          <a:p>
            <a:endParaRPr lang="cs-CZ" sz="2000" dirty="0" smtClean="0"/>
          </a:p>
        </p:txBody>
      </p:sp>
      <p:pic>
        <p:nvPicPr>
          <p:cNvPr id="1026" name="Picture 2" descr="Výsledek obrázku pro lsh schloss is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552" y="2773122"/>
            <a:ext cx="5091619" cy="381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19" y="4065959"/>
            <a:ext cx="4223599" cy="252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Projekty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Multikultura</a:t>
            </a:r>
            <a:endParaRPr lang="cs-CZ" sz="2000" dirty="0"/>
          </a:p>
          <a:p>
            <a:pPr lvl="1"/>
            <a:r>
              <a:rPr lang="cs-CZ" sz="1800" dirty="0" smtClean="0"/>
              <a:t>Tvorba plakátů a prezentací, týkajících se životního stylu,</a:t>
            </a:r>
            <a:br>
              <a:rPr lang="cs-CZ" sz="1800" dirty="0" smtClean="0"/>
            </a:br>
            <a:r>
              <a:rPr lang="cs-CZ" sz="1800" dirty="0" smtClean="0"/>
              <a:t>osobností, zvyků a svátků v německy mluvících zemích.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" t="4866" r="3810" b="6879"/>
          <a:stretch/>
        </p:blipFill>
        <p:spPr>
          <a:xfrm>
            <a:off x="1974523" y="2959422"/>
            <a:ext cx="5050971" cy="352216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3" t="27991" r="28254" b="17491"/>
          <a:stretch/>
        </p:blipFill>
        <p:spPr>
          <a:xfrm rot="5400000">
            <a:off x="7355113" y="2846481"/>
            <a:ext cx="4478616" cy="319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59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850628" cy="1325562"/>
          </a:xfrm>
        </p:spPr>
        <p:txBody>
          <a:bodyPr/>
          <a:lstStyle/>
          <a:p>
            <a:pPr algn="ctr"/>
            <a:r>
              <a:rPr lang="cs-CZ" dirty="0" smtClean="0"/>
              <a:t>Exkurze do měst německy mluvících zemí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době adventu rádi naši studenti navštěvují vánoční trhy v Německu </a:t>
            </a:r>
            <a:br>
              <a:rPr lang="cs-CZ" dirty="0" smtClean="0"/>
            </a:br>
            <a:r>
              <a:rPr lang="cs-CZ" dirty="0" smtClean="0"/>
              <a:t>a v Rakousku (Berlín, Vídeň, Mnichov, Salcburk) </a:t>
            </a:r>
          </a:p>
          <a:p>
            <a:r>
              <a:rPr lang="cs-CZ" dirty="0" smtClean="0"/>
              <a:t>V rámci mezipředmětových vztahů se účastníme prohlídky </a:t>
            </a:r>
            <a:r>
              <a:rPr lang="cs-CZ" dirty="0"/>
              <a:t>známých oceláren </a:t>
            </a:r>
            <a:r>
              <a:rPr lang="cs-CZ" dirty="0" err="1" smtClean="0"/>
              <a:t>Voestalpine</a:t>
            </a:r>
            <a:r>
              <a:rPr lang="cs-CZ" dirty="0" smtClean="0"/>
              <a:t> v Linci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808" y="3631660"/>
            <a:ext cx="4279392" cy="284534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" r="2409"/>
          <a:stretch/>
        </p:blipFill>
        <p:spPr>
          <a:xfrm>
            <a:off x="6438899" y="2992651"/>
            <a:ext cx="4445001" cy="348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7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8710" y="138134"/>
            <a:ext cx="9692640" cy="1069566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0070C0"/>
                </a:solidFill>
              </a:rPr>
              <a:t>Německy mluvící země</a:t>
            </a:r>
            <a:endParaRPr lang="cs-CZ" dirty="0">
              <a:solidFill>
                <a:srgbClr val="0070C0"/>
              </a:solidFill>
            </a:endParaRPr>
          </a:p>
        </p:txBody>
      </p:sp>
      <p:pic>
        <p:nvPicPr>
          <p:cNvPr id="2050" name="Picture 2" descr="Idioma alemán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71" y="1325562"/>
            <a:ext cx="6414518" cy="530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494534" y="1989154"/>
            <a:ext cx="280234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b="1" cap="small" dirty="0" smtClean="0"/>
              <a:t>Německo </a:t>
            </a:r>
            <a:r>
              <a:rPr lang="cs-CZ" sz="2000" dirty="0" smtClean="0"/>
              <a:t>(80 mil.)</a:t>
            </a:r>
          </a:p>
        </p:txBody>
      </p:sp>
      <p:sp>
        <p:nvSpPr>
          <p:cNvPr id="5" name="Šipka nahoru 4"/>
          <p:cNvSpPr/>
          <p:nvPr/>
        </p:nvSpPr>
        <p:spPr>
          <a:xfrm rot="13647486">
            <a:off x="6279848" y="2245712"/>
            <a:ext cx="224986" cy="1333500"/>
          </a:xfrm>
          <a:prstGeom prst="upArrow">
            <a:avLst>
              <a:gd name="adj1" fmla="val 50000"/>
              <a:gd name="adj2" fmla="val 79649"/>
            </a:avLst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nahoru 6"/>
          <p:cNvSpPr/>
          <p:nvPr/>
        </p:nvSpPr>
        <p:spPr>
          <a:xfrm rot="14330599">
            <a:off x="6908624" y="3781239"/>
            <a:ext cx="224986" cy="1333500"/>
          </a:xfrm>
          <a:prstGeom prst="upArrow">
            <a:avLst>
              <a:gd name="adj1" fmla="val 50000"/>
              <a:gd name="adj2" fmla="val 79649"/>
            </a:avLst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6261003" y="3603488"/>
            <a:ext cx="381915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b="1" cap="small" dirty="0" smtClean="0"/>
              <a:t>Rakousko </a:t>
            </a:r>
            <a:r>
              <a:rPr lang="cs-CZ" sz="2000" dirty="0" smtClean="0"/>
              <a:t>(7,9 mil.)</a:t>
            </a:r>
          </a:p>
        </p:txBody>
      </p:sp>
      <p:sp>
        <p:nvSpPr>
          <p:cNvPr id="9" name="Šipka nahoru 8"/>
          <p:cNvSpPr/>
          <p:nvPr/>
        </p:nvSpPr>
        <p:spPr>
          <a:xfrm rot="3089605">
            <a:off x="4489505" y="4875809"/>
            <a:ext cx="244013" cy="1180767"/>
          </a:xfrm>
          <a:prstGeom prst="upArrow">
            <a:avLst>
              <a:gd name="adj1" fmla="val 50000"/>
              <a:gd name="adj2" fmla="val 79649"/>
            </a:avLst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2687457" y="5781311"/>
            <a:ext cx="298845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b="1" cap="small" dirty="0" smtClean="0"/>
              <a:t>Švýcarsko </a:t>
            </a:r>
            <a:r>
              <a:rPr lang="cs-CZ" sz="2000" dirty="0" smtClean="0"/>
              <a:t>(4,3 mil.)</a:t>
            </a:r>
            <a:endParaRPr lang="cs-CZ" sz="2000" b="1" cap="small" dirty="0" smtClean="0"/>
          </a:p>
        </p:txBody>
      </p:sp>
      <p:sp>
        <p:nvSpPr>
          <p:cNvPr id="13" name="Šipka nahoru 12"/>
          <p:cNvSpPr/>
          <p:nvPr/>
        </p:nvSpPr>
        <p:spPr>
          <a:xfrm rot="6084220">
            <a:off x="4026412" y="3697181"/>
            <a:ext cx="228609" cy="968550"/>
          </a:xfrm>
          <a:prstGeom prst="upArrow">
            <a:avLst>
              <a:gd name="adj1" fmla="val 50000"/>
              <a:gd name="adj2" fmla="val 79649"/>
            </a:avLst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1821151" y="3401065"/>
            <a:ext cx="25258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300" b="1" cap="small" dirty="0" smtClean="0"/>
              <a:t>Lucembursko</a:t>
            </a:r>
            <a:r>
              <a:rPr lang="cs-CZ" sz="2400" dirty="0" smtClean="0"/>
              <a:t> </a:t>
            </a:r>
            <a:r>
              <a:rPr lang="cs-CZ" sz="2000" dirty="0" smtClean="0"/>
              <a:t>(270 tis.)</a:t>
            </a:r>
            <a:endParaRPr lang="cs-CZ" sz="2000" b="1" cap="small" dirty="0" smtClean="0"/>
          </a:p>
        </p:txBody>
      </p:sp>
      <p:sp>
        <p:nvSpPr>
          <p:cNvPr id="15" name="Šipka nahoru 14"/>
          <p:cNvSpPr/>
          <p:nvPr/>
        </p:nvSpPr>
        <p:spPr>
          <a:xfrm rot="19552895">
            <a:off x="5537024" y="4936938"/>
            <a:ext cx="224986" cy="1333500"/>
          </a:xfrm>
          <a:prstGeom prst="upArrow">
            <a:avLst>
              <a:gd name="adj1" fmla="val 50000"/>
              <a:gd name="adj2" fmla="val 79649"/>
            </a:avLst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5182402" y="6086680"/>
            <a:ext cx="4596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b="1" cap="small" dirty="0" smtClean="0"/>
              <a:t>Lichtenštejnsko </a:t>
            </a:r>
            <a:r>
              <a:rPr lang="cs-CZ" sz="2000" dirty="0" smtClean="0"/>
              <a:t>(31 tis.)</a:t>
            </a:r>
            <a:endParaRPr lang="cs-CZ" sz="2000" b="1" cap="small" dirty="0" smtClean="0"/>
          </a:p>
        </p:txBody>
      </p:sp>
      <p:cxnSp>
        <p:nvCxnSpPr>
          <p:cNvPr id="18" name="Přímá spojnice se šipkou 17"/>
          <p:cNvCxnSpPr/>
          <p:nvPr/>
        </p:nvCxnSpPr>
        <p:spPr>
          <a:xfrm flipH="1">
            <a:off x="5613636" y="5179313"/>
            <a:ext cx="1511064" cy="122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7124700" y="4923419"/>
            <a:ext cx="2078196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900" cap="small" dirty="0" smtClean="0"/>
              <a:t>Severní Itálie</a:t>
            </a:r>
          </a:p>
          <a:p>
            <a:pPr algn="ctr"/>
            <a:r>
              <a:rPr lang="cs-CZ" dirty="0" smtClean="0"/>
              <a:t>(260 tis.)</a:t>
            </a:r>
            <a:endParaRPr lang="cs-CZ" cap="small" dirty="0" smtClean="0"/>
          </a:p>
        </p:txBody>
      </p:sp>
      <p:cxnSp>
        <p:nvCxnSpPr>
          <p:cNvPr id="26" name="Přímá spojnice se šipkou 25"/>
          <p:cNvCxnSpPr/>
          <p:nvPr/>
        </p:nvCxnSpPr>
        <p:spPr>
          <a:xfrm>
            <a:off x="4099820" y="2876109"/>
            <a:ext cx="434179" cy="11647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3101319" y="2175768"/>
            <a:ext cx="20781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900" cap="small" dirty="0" smtClean="0"/>
              <a:t>Východní Belgie </a:t>
            </a:r>
            <a:r>
              <a:rPr lang="cs-CZ" dirty="0" smtClean="0"/>
              <a:t>(110 tis.)</a:t>
            </a:r>
          </a:p>
        </p:txBody>
      </p:sp>
      <p:cxnSp>
        <p:nvCxnSpPr>
          <p:cNvPr id="30" name="Přímá spojnice se šipkou 29"/>
          <p:cNvCxnSpPr/>
          <p:nvPr/>
        </p:nvCxnSpPr>
        <p:spPr>
          <a:xfrm flipV="1">
            <a:off x="4088934" y="4618920"/>
            <a:ext cx="759879" cy="2146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ovéPole 31"/>
          <p:cNvSpPr txBox="1"/>
          <p:nvPr/>
        </p:nvSpPr>
        <p:spPr>
          <a:xfrm>
            <a:off x="2129827" y="4748981"/>
            <a:ext cx="2606655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900" cap="small" dirty="0" smtClean="0"/>
              <a:t>Východní Francie </a:t>
            </a:r>
            <a:r>
              <a:rPr lang="cs-CZ" dirty="0" smtClean="0"/>
              <a:t>(1,5 mil.)</a:t>
            </a:r>
            <a:endParaRPr lang="cs-CZ" cap="small" dirty="0" smtClean="0"/>
          </a:p>
        </p:txBody>
      </p:sp>
    </p:spTree>
    <p:extLst>
      <p:ext uri="{BB962C8B-B14F-4D97-AF65-F5344CB8AC3E}">
        <p14:creationId xmlns:p14="http://schemas.microsoft.com/office/powerpoint/2010/main" val="157512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je důležité umět německy?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1872" y="2279560"/>
            <a:ext cx="9363198" cy="4351337"/>
          </a:xfrm>
        </p:spPr>
        <p:txBody>
          <a:bodyPr/>
          <a:lstStyle/>
          <a:p>
            <a:r>
              <a:rPr lang="cs-CZ" dirty="0" smtClean="0"/>
              <a:t>Německy mluví 200 milionů lidí po celém světě.</a:t>
            </a:r>
          </a:p>
          <a:p>
            <a:r>
              <a:rPr lang="cs-CZ" dirty="0" smtClean="0"/>
              <a:t>Němčina je rodným jazykem 96 milionů Evropanů.</a:t>
            </a:r>
          </a:p>
          <a:p>
            <a:r>
              <a:rPr lang="cs-CZ" dirty="0" smtClean="0"/>
              <a:t>Znalost němčiny přináší větší šanci na prestižní zaměstnání v jihočeském regionu (Bosch, </a:t>
            </a:r>
            <a:r>
              <a:rPr lang="cs-CZ" dirty="0" err="1" smtClean="0"/>
              <a:t>Kern-Liebers</a:t>
            </a:r>
            <a:r>
              <a:rPr lang="cs-CZ" dirty="0"/>
              <a:t>, </a:t>
            </a:r>
            <a:r>
              <a:rPr lang="cs-CZ" dirty="0" err="1" smtClean="0"/>
              <a:t>Groz-Beckert</a:t>
            </a:r>
            <a:r>
              <a:rPr lang="cs-CZ" dirty="0" smtClean="0"/>
              <a:t>, </a:t>
            </a:r>
            <a:r>
              <a:rPr lang="cs-CZ" dirty="0" err="1" smtClean="0"/>
              <a:t>Sparkasse</a:t>
            </a:r>
            <a:r>
              <a:rPr lang="cs-CZ" dirty="0" smtClean="0"/>
              <a:t>, </a:t>
            </a:r>
            <a:r>
              <a:rPr lang="cs-CZ" dirty="0" err="1" smtClean="0"/>
              <a:t>Raiffeisenbank</a:t>
            </a:r>
            <a:r>
              <a:rPr lang="cs-CZ" dirty="0" smtClean="0"/>
              <a:t>).</a:t>
            </a:r>
          </a:p>
          <a:p>
            <a:r>
              <a:rPr lang="cs-CZ" dirty="0" smtClean="0"/>
              <a:t>Možnost zaměstnání v Německu, v Rakousku poblíž hranic nedaleko bydliště.</a:t>
            </a:r>
          </a:p>
          <a:p>
            <a:r>
              <a:rPr lang="cs-CZ" dirty="0" smtClean="0"/>
              <a:t>Německý jazyk je hlavní podmínkou pro studium na vysokých školách v německy mluvících zemích.</a:t>
            </a:r>
          </a:p>
          <a:p>
            <a:r>
              <a:rPr lang="cs-CZ" dirty="0" smtClean="0"/>
              <a:t>Spolu s angličtinou a francouzštinou je nejpoužívanějším úředním jazykem EU.</a:t>
            </a:r>
          </a:p>
          <a:p>
            <a:r>
              <a:rPr lang="cs-CZ" dirty="0" smtClean="0"/>
              <a:t>Je jazykem vědy, obchodu, cestovního ruchu a sdělovacích prostředků.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891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nabízí naše gymnázium?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7279" y="2073499"/>
            <a:ext cx="9259910" cy="436593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cs-CZ" dirty="0" smtClean="0"/>
              <a:t>Výuku německého jazyka nejnovějšími metodami podle moderních učebnic, </a:t>
            </a:r>
            <a:br>
              <a:rPr lang="cs-CZ" dirty="0" smtClean="0"/>
            </a:br>
            <a:r>
              <a:rPr lang="cs-CZ" dirty="0" smtClean="0"/>
              <a:t>s velkým množstvím doplňkového materiálu.</a:t>
            </a:r>
          </a:p>
          <a:p>
            <a:pPr>
              <a:spcAft>
                <a:spcPts val="1200"/>
              </a:spcAft>
            </a:pPr>
            <a:r>
              <a:rPr lang="cs-CZ" dirty="0"/>
              <a:t>V posledních dvou ročnících studia nabízíme volitelnou konverzaci v německém jazyce.</a:t>
            </a:r>
          </a:p>
          <a:p>
            <a:pPr>
              <a:spcAft>
                <a:spcPts val="1200"/>
              </a:spcAft>
            </a:pPr>
            <a:r>
              <a:rPr lang="cs-CZ" dirty="0"/>
              <a:t>Poskytujeme: kvalitní přípravu na státní i profilovou maturitní zkoušku na úrovni B1 – B2,  přípravu na mezinárodní jazykovou </a:t>
            </a:r>
            <a:r>
              <a:rPr lang="cs-CZ" dirty="0" smtClean="0"/>
              <a:t>zkoušku </a:t>
            </a:r>
            <a:r>
              <a:rPr lang="cs-CZ" dirty="0" err="1" smtClean="0"/>
              <a:t>Zertifikat</a:t>
            </a:r>
            <a:r>
              <a:rPr lang="cs-CZ" dirty="0" smtClean="0"/>
              <a:t> </a:t>
            </a:r>
            <a:r>
              <a:rPr lang="cs-CZ" dirty="0" err="1" smtClean="0"/>
              <a:t>Deutsch</a:t>
            </a:r>
            <a:r>
              <a:rPr lang="cs-CZ" dirty="0" smtClean="0"/>
              <a:t> B1-B2</a:t>
            </a:r>
            <a:endParaRPr lang="cs-CZ" dirty="0"/>
          </a:p>
          <a:p>
            <a:pPr>
              <a:spcAft>
                <a:spcPts val="1200"/>
              </a:spcAft>
            </a:pPr>
            <a:r>
              <a:rPr lang="cs-CZ" dirty="0"/>
              <a:t>Účast na vzdělávacích a kulturních akcích (mnichovský divadelní soubor </a:t>
            </a:r>
            <a:r>
              <a:rPr lang="cs-CZ" dirty="0" err="1"/>
              <a:t>Galli</a:t>
            </a:r>
            <a:r>
              <a:rPr lang="cs-CZ" dirty="0"/>
              <a:t>, Evropský den jazyků, workshopy v Goethe C</a:t>
            </a:r>
            <a:r>
              <a:rPr lang="cs-CZ" dirty="0" smtClean="0"/>
              <a:t>entru </a:t>
            </a:r>
            <a:r>
              <a:rPr lang="cs-CZ" dirty="0"/>
              <a:t>při Jihočeské univerzitě).</a:t>
            </a:r>
          </a:p>
          <a:p>
            <a:pPr>
              <a:spcAft>
                <a:spcPts val="1200"/>
              </a:spcAft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495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Učebnice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Vydavatelství </a:t>
            </a:r>
            <a:r>
              <a:rPr lang="cs-CZ" dirty="0" err="1" smtClean="0"/>
              <a:t>Klett</a:t>
            </a:r>
            <a:endParaRPr lang="cs-CZ" dirty="0" smtClean="0"/>
          </a:p>
          <a:p>
            <a:pPr lvl="1"/>
            <a:r>
              <a:rPr lang="cs-CZ" dirty="0" smtClean="0"/>
              <a:t>Direkt </a:t>
            </a:r>
            <a:r>
              <a:rPr lang="cs-CZ" dirty="0" err="1" smtClean="0"/>
              <a:t>neu</a:t>
            </a:r>
            <a:r>
              <a:rPr lang="cs-CZ" dirty="0" smtClean="0"/>
              <a:t> 1</a:t>
            </a:r>
          </a:p>
          <a:p>
            <a:pPr lvl="1"/>
            <a:r>
              <a:rPr lang="cs-CZ" dirty="0" smtClean="0"/>
              <a:t>Direkt </a:t>
            </a:r>
            <a:r>
              <a:rPr lang="cs-CZ" dirty="0" err="1" smtClean="0"/>
              <a:t>neu</a:t>
            </a:r>
            <a:r>
              <a:rPr lang="cs-CZ" dirty="0" smtClean="0"/>
              <a:t> 2</a:t>
            </a:r>
          </a:p>
          <a:p>
            <a:pPr lvl="1"/>
            <a:r>
              <a:rPr lang="cs-CZ" dirty="0" smtClean="0"/>
              <a:t>Direkt </a:t>
            </a:r>
            <a:r>
              <a:rPr lang="cs-CZ" dirty="0" err="1" smtClean="0"/>
              <a:t>neu</a:t>
            </a:r>
            <a:r>
              <a:rPr lang="cs-CZ" dirty="0" smtClean="0"/>
              <a:t> 3</a:t>
            </a:r>
          </a:p>
          <a:p>
            <a:pPr lvl="1"/>
            <a:r>
              <a:rPr lang="cs-CZ" dirty="0" smtClean="0"/>
              <a:t>K maturitě bez obav</a:t>
            </a:r>
          </a:p>
          <a:p>
            <a:pPr lvl="1"/>
            <a:r>
              <a:rPr lang="cs-CZ" dirty="0" smtClean="0"/>
              <a:t>Cvičebnice německé</a:t>
            </a:r>
            <a:br>
              <a:rPr lang="cs-CZ" dirty="0" smtClean="0"/>
            </a:br>
            <a:r>
              <a:rPr lang="cs-CZ" dirty="0" smtClean="0"/>
              <a:t>gramatiky</a:t>
            </a:r>
            <a:endParaRPr lang="cs-CZ" dirty="0"/>
          </a:p>
        </p:txBody>
      </p:sp>
      <p:pic>
        <p:nvPicPr>
          <p:cNvPr id="3074" name="Picture 2" descr="Výsledek obrázku pro direkt neu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133" y="365760"/>
            <a:ext cx="2514310" cy="354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irekt 2 NEU Učebnice a pracovní sešit - 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17" y="365761"/>
            <a:ext cx="2464046" cy="354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Výsledek obrázku pro k maturitě bez obav němči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844" y="3413615"/>
            <a:ext cx="2359828" cy="324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Výsledek obrázku pro cvičebnice německé gramatiky klet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752" y="3413615"/>
            <a:ext cx="2303782" cy="324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Výsledek obrázk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0" name="Picture 6" descr="Výsledek obrázk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764" y="2565430"/>
            <a:ext cx="2314879" cy="331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14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Školní knihovna německé literatury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Knihovna německé literatury- různé úrovně – A1- B1</a:t>
            </a:r>
          </a:p>
          <a:p>
            <a:r>
              <a:rPr lang="cs-CZ" dirty="0" smtClean="0"/>
              <a:t>Možnost zapůjčení knih a časopisů i s CD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3"/>
          <a:stretch/>
        </p:blipFill>
        <p:spPr>
          <a:xfrm>
            <a:off x="5221369" y="2635090"/>
            <a:ext cx="5733143" cy="4063252"/>
          </a:xfrm>
          <a:prstGeom prst="rect">
            <a:avLst/>
          </a:prstGeom>
        </p:spPr>
      </p:pic>
      <p:pic>
        <p:nvPicPr>
          <p:cNvPr id="2050" name="Picture 2" descr="Výsledek obrázku pro freunde zeitschrif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35" y="3563118"/>
            <a:ext cx="4659086" cy="261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59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Setkání se studenty z partnerské školy v bavorském </a:t>
            </a:r>
            <a:r>
              <a:rPr lang="cs-CZ" dirty="0" err="1" smtClean="0"/>
              <a:t>Isingu</a:t>
            </a:r>
            <a:r>
              <a:rPr lang="cs-CZ" dirty="0" smtClean="0"/>
              <a:t> na Šumavě</a:t>
            </a:r>
          </a:p>
          <a:p>
            <a:r>
              <a:rPr lang="cs-CZ" dirty="0" smtClean="0"/>
              <a:t>Představení mnichovského divadla </a:t>
            </a:r>
            <a:r>
              <a:rPr lang="cs-CZ" dirty="0" err="1" smtClean="0"/>
              <a:t>Galli</a:t>
            </a:r>
            <a:endParaRPr lang="cs-CZ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4" y="2639354"/>
            <a:ext cx="5863770" cy="3883796"/>
          </a:xfrm>
          <a:prstGeom prst="rect">
            <a:avLst/>
          </a:prstGeom>
        </p:spPr>
      </p:pic>
      <p:pic>
        <p:nvPicPr>
          <p:cNvPr id="2052" name="Picture 4" descr="Výsledek obrázku pro galli divadelní soub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944" y="3618963"/>
            <a:ext cx="3513128" cy="290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53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Workshopy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Pětisté výročí </a:t>
            </a:r>
            <a:r>
              <a:rPr lang="cs-CZ" dirty="0" err="1"/>
              <a:t>Lutherovy</a:t>
            </a:r>
            <a:r>
              <a:rPr lang="cs-CZ" dirty="0"/>
              <a:t> </a:t>
            </a:r>
            <a:r>
              <a:rPr lang="cs-CZ" dirty="0" smtClean="0"/>
              <a:t>reformace</a:t>
            </a:r>
          </a:p>
          <a:p>
            <a:r>
              <a:rPr lang="cs-CZ" dirty="0"/>
              <a:t>Narozeni v Čechách a na Moravě</a:t>
            </a:r>
          </a:p>
          <a:p>
            <a:r>
              <a:rPr lang="cs-CZ" dirty="0" smtClean="0"/>
              <a:t>Evropský den jazyků</a:t>
            </a:r>
            <a:endParaRPr lang="cs-CZ" dirty="0"/>
          </a:p>
          <a:p>
            <a:endParaRPr lang="cs-CZ" dirty="0"/>
          </a:p>
        </p:txBody>
      </p:sp>
      <p:pic>
        <p:nvPicPr>
          <p:cNvPr id="4" name="Picture 2" descr="https://www.gymji.cz/thumbs/1000_700/png/85/cBwUb9A3Pj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9" b="5467"/>
          <a:stretch/>
        </p:blipFill>
        <p:spPr bwMode="auto">
          <a:xfrm>
            <a:off x="5223590" y="3491909"/>
            <a:ext cx="4898056" cy="301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www.gymji.cz/thumbs/550_550/png/85/YPGOuEnB2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872" y="3219718"/>
            <a:ext cx="3291582" cy="329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051" y="226361"/>
            <a:ext cx="3991142" cy="299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3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gymji.cz/thumbs/1000_700/png/85/2662Swk4y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95"/>
          <a:stretch/>
        </p:blipFill>
        <p:spPr bwMode="auto">
          <a:xfrm>
            <a:off x="7602011" y="3218754"/>
            <a:ext cx="3644720" cy="343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gymji.cz/thumbs/1000_700/png/85/an8U87F6fM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80"/>
          <a:stretch/>
        </p:blipFill>
        <p:spPr bwMode="auto">
          <a:xfrm>
            <a:off x="4625149" y="3218754"/>
            <a:ext cx="3679671" cy="347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Úspěchy v soutěžích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1871" y="1828800"/>
            <a:ext cx="8835165" cy="4351337"/>
          </a:xfrm>
        </p:spPr>
        <p:txBody>
          <a:bodyPr/>
          <a:lstStyle/>
          <a:p>
            <a:r>
              <a:rPr lang="cs-CZ" dirty="0"/>
              <a:t>Každoročně </a:t>
            </a:r>
            <a:r>
              <a:rPr lang="cs-CZ" dirty="0" smtClean="0"/>
              <a:t>se studenti účastní olympiády v německém jazyce, kterou pořádá Dům dětí a mládeže v Českých Budějovicích. Výsledky letošního školního roku: </a:t>
            </a:r>
          </a:p>
          <a:p>
            <a:r>
              <a:rPr lang="cs-CZ" dirty="0" smtClean="0"/>
              <a:t>Vyšší kategorie</a:t>
            </a:r>
          </a:p>
          <a:p>
            <a:pPr lvl="1"/>
            <a:r>
              <a:rPr lang="cs-CZ" sz="1800" dirty="0" smtClean="0"/>
              <a:t>Vojtěch </a:t>
            </a:r>
            <a:r>
              <a:rPr lang="cs-CZ" sz="1800" dirty="0"/>
              <a:t>Dolejšek 1. místo OK i </a:t>
            </a:r>
            <a:r>
              <a:rPr lang="cs-CZ" sz="1800" dirty="0" smtClean="0"/>
              <a:t>KK s postupem do celostátního kola</a:t>
            </a:r>
          </a:p>
          <a:p>
            <a:pPr lvl="1"/>
            <a:r>
              <a:rPr lang="cs-CZ" sz="1800" dirty="0" smtClean="0"/>
              <a:t>Tereza </a:t>
            </a:r>
            <a:r>
              <a:rPr lang="cs-CZ" sz="1800" dirty="0" err="1"/>
              <a:t>Dolejšková</a:t>
            </a:r>
            <a:r>
              <a:rPr lang="cs-CZ" sz="1800" dirty="0"/>
              <a:t> </a:t>
            </a:r>
            <a:r>
              <a:rPr lang="cs-CZ" dirty="0"/>
              <a:t>3. místo </a:t>
            </a:r>
            <a:r>
              <a:rPr lang="cs-CZ" dirty="0" smtClean="0"/>
              <a:t>OK</a:t>
            </a:r>
          </a:p>
          <a:p>
            <a:r>
              <a:rPr lang="cs-CZ" dirty="0" smtClean="0"/>
              <a:t>Nižší kategorie</a:t>
            </a:r>
          </a:p>
          <a:p>
            <a:pPr lvl="1"/>
            <a:r>
              <a:rPr lang="cs-CZ" sz="1800" dirty="0" smtClean="0"/>
              <a:t>Tomáš </a:t>
            </a:r>
            <a:r>
              <a:rPr lang="cs-CZ" sz="1800" dirty="0"/>
              <a:t>Brabec 1. místo </a:t>
            </a:r>
            <a:r>
              <a:rPr lang="cs-CZ" sz="1800" dirty="0" smtClean="0"/>
              <a:t>KK</a:t>
            </a:r>
            <a:br>
              <a:rPr lang="cs-CZ" sz="1800" dirty="0" smtClean="0"/>
            </a:br>
            <a:r>
              <a:rPr lang="cs-CZ" sz="1800" dirty="0" smtClean="0"/>
              <a:t>s postupem do celostátního kola</a:t>
            </a:r>
            <a:endParaRPr lang="cs-CZ" sz="1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918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TM03457491[[fn=Metropolitní]]</Template>
  <TotalTime>374</TotalTime>
  <Words>378</Words>
  <Application>Microsoft Office PowerPoint</Application>
  <PresentationFormat>Širokoúhlá obrazovka</PresentationFormat>
  <Paragraphs>70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Century Schoolbook</vt:lpstr>
      <vt:lpstr>Times New Roman</vt:lpstr>
      <vt:lpstr>Wingdings 2</vt:lpstr>
      <vt:lpstr>View</vt:lpstr>
      <vt:lpstr>Německý jazyk</vt:lpstr>
      <vt:lpstr>Německy mluvící země</vt:lpstr>
      <vt:lpstr>Proč je důležité umět německy?</vt:lpstr>
      <vt:lpstr>Co nabízí naše gymnázium?</vt:lpstr>
      <vt:lpstr>Učebnice</vt:lpstr>
      <vt:lpstr>Školní knihovna německé literatury</vt:lpstr>
      <vt:lpstr>Akce</vt:lpstr>
      <vt:lpstr>Workshopy</vt:lpstr>
      <vt:lpstr>Úspěchy v soutěžích</vt:lpstr>
      <vt:lpstr>Účast v ústředním kole soutěže  v německém jazyce</vt:lpstr>
      <vt:lpstr>Němčinář roku</vt:lpstr>
      <vt:lpstr>Landschulheim Schloss Ising</vt:lpstr>
      <vt:lpstr>Projekty</vt:lpstr>
      <vt:lpstr>Exkurze do měst německy mluvících zemí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Německý jazyk</dc:title>
  <dc:creator>rosenfelderova</dc:creator>
  <cp:lastModifiedBy>rosenfelderova</cp:lastModifiedBy>
  <cp:revision>33</cp:revision>
  <dcterms:created xsi:type="dcterms:W3CDTF">2017-05-23T09:17:36Z</dcterms:created>
  <dcterms:modified xsi:type="dcterms:W3CDTF">2017-06-01T07:40:36Z</dcterms:modified>
</cp:coreProperties>
</file>