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f8b2a5f8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f8b2a5f8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c08c1e57e5ac0a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c08c1e57e5ac0a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08c1e57e5ac0a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c08c1e57e5ac0a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c08c1e57e5ac0a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c08c1e57e5ac0a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f8b2a5f8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f8b2a5f8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c08c1e57e5ac0a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c08c1e57e5ac0a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c08c1e57e5ac0a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c08c1e57e5ac0a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c08c1e57e5ac0a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c08c1e57e5ac0a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f8b2a658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f8b2a658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f8b2a5f8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f8b2a5f8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ers.cz/fototapety/les-po-desti-67162404" TargetMode="External"/><Relationship Id="rId13" Type="http://schemas.openxmlformats.org/officeDocument/2006/relationships/hyperlink" Target="https://ct24.ceskatelevize.cz/veda/2204290-proc-vznikly-povodne-v-lete-2002-pohled-meteorologa" TargetMode="External"/><Relationship Id="rId18" Type="http://schemas.openxmlformats.org/officeDocument/2006/relationships/hyperlink" Target="https://www.adapterraawards.cz/cs/Prirode-blizka-protipovodnova-opatreni-v-Pisecne" TargetMode="External"/><Relationship Id="rId3" Type="http://schemas.openxmlformats.org/officeDocument/2006/relationships/hyperlink" Target="https://arnika.org/jak-vznikaji-povodne-a-co-se-behem-nich-deje" TargetMode="External"/><Relationship Id="rId7" Type="http://schemas.openxmlformats.org/officeDocument/2006/relationships/hyperlink" Target="https://www.novinky.cz/cestovani/clanek/raseliniste-v-jizerskych-horach-by-melo-prestat-vysychat-40006437" TargetMode="External"/><Relationship Id="rId12" Type="http://schemas.openxmlformats.org/officeDocument/2006/relationships/hyperlink" Target="http://www.geology.cz/svet-geologie/ucitele/miniprojekty/Puda_a_voda_Blatna.pdf" TargetMode="External"/><Relationship Id="rId17" Type="http://schemas.openxmlformats.org/officeDocument/2006/relationships/hyperlink" Target="https://ct24.ceskatelevize.cz/domaci/2204443-obrazem-pred-15-lety-zalila-cechy-niciva-povoden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info.cz/zpravodajstvi/cesko/nenapadlo-nas-ze-bychom-se-domu-nevratili-tvrdi-zena-kterou-v-roce-2002-zasahly-povodne" TargetMode="External"/><Relationship Id="rId20" Type="http://schemas.openxmlformats.org/officeDocument/2006/relationships/hyperlink" Target="https://www.policie.cz/galerie/letecke-zabery-povodni.aspx?q=aW1naWQ9MjE4ODY3NjEmY3BpPTk%3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lobe24.cz/svet/61774-politici-i-astronauti-varuji-pred-katastrofou-na-usa-se-riti-nejvetsi-hurikan-novodobe-historie" TargetMode="External"/><Relationship Id="rId11" Type="http://schemas.openxmlformats.org/officeDocument/2006/relationships/hyperlink" Target="https://cs.wikipedia.org/wiki/P%C5%AFda#Slo%C5%BEen%C3%AD_a_vlastnosti_p%C5%AFd" TargetMode="External"/><Relationship Id="rId5" Type="http://schemas.openxmlformats.org/officeDocument/2006/relationships/hyperlink" Target="http://www.adaptacesidel.cz/doskol/aktivity/povodne-jak-jim-predchazet/" TargetMode="External"/><Relationship Id="rId15" Type="http://schemas.openxmlformats.org/officeDocument/2006/relationships/hyperlink" Target="https://g.cz/pred-15-lety-se-ceskem-valila-tisicileta-voda-zavzpominejme-na-nicive-povodne-roku-2002/" TargetMode="External"/><Relationship Id="rId10" Type="http://schemas.openxmlformats.org/officeDocument/2006/relationships/hyperlink" Target="https://www.silvarium.cz/zpravy-z-oboru-lesnictvi-a-drevarstvi/voda-a-krajina-bez-lesa-neni-vody-agrobase-zpravodaj" TargetMode="External"/><Relationship Id="rId19" Type="http://schemas.openxmlformats.org/officeDocument/2006/relationships/hyperlink" Target="https://upload.wikimedia.org/wikipedia/commons/e/e5/Pisek_povoden.jpg" TargetMode="External"/><Relationship Id="rId4" Type="http://schemas.openxmlformats.org/officeDocument/2006/relationships/hyperlink" Target="https://cs.wikipedia.org/wiki/Povode%C5%88" TargetMode="External"/><Relationship Id="rId9" Type="http://schemas.openxmlformats.org/officeDocument/2006/relationships/hyperlink" Target="https://pravdaovode.cz/novinky/puda-je-vlastne-prehrada/" TargetMode="External"/><Relationship Id="rId14" Type="http://schemas.openxmlformats.org/officeDocument/2006/relationships/hyperlink" Target="https://cs.wikipedia.org/wiki/Povode%C5%88_v_%C4%8Cesku_(2002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374350" y="1353525"/>
            <a:ext cx="6184800" cy="13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4200">
                <a:latin typeface="Times New Roman"/>
                <a:ea typeface="Times New Roman"/>
                <a:cs typeface="Times New Roman"/>
                <a:sym typeface="Times New Roman"/>
              </a:rPr>
              <a:t>Povodeň a zadržování vody </a:t>
            </a:r>
            <a:endParaRPr sz="4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200">
                <a:latin typeface="Times New Roman"/>
                <a:ea typeface="Times New Roman"/>
                <a:cs typeface="Times New Roman"/>
                <a:sym typeface="Times New Roman"/>
              </a:rPr>
              <a:t>v přírodě</a:t>
            </a:r>
            <a:endParaRPr sz="4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569800" y="4317600"/>
            <a:ext cx="3574200" cy="8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Nikol Horová 4.E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Jakub Šimon Šimůnek 4.E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ctrTitle"/>
          </p:nvPr>
        </p:nvSpPr>
        <p:spPr>
          <a:xfrm>
            <a:off x="-65850" y="76200"/>
            <a:ext cx="1856400" cy="5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750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Zdroje:</a:t>
            </a:r>
            <a:endParaRPr sz="3750">
              <a:solidFill>
                <a:srgbClr val="3C7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1"/>
          </p:nvPr>
        </p:nvSpPr>
        <p:spPr>
          <a:xfrm>
            <a:off x="0" y="570300"/>
            <a:ext cx="9144000" cy="4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https://arnika.org/jak-vznikaji-povodne-a-co-se-behem-nich-dej</a:t>
            </a: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https://cs.wikipedia.org/wiki/Povode%C5%88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http://www.adaptacesidel.cz/doskol/aktivity/povodne-jak-jim-predchazet/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https://globe24.cz/svet/61774-politici-i-astronauti-varuji-pred-katastrofou-na-usa-se-riti-nejvetsi-hurikan-novodobe-historie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https://www.novinky.cz/cestovani/clanek/raseliniste-v-jizerskych-horach-by-melo-prestat-vysychat-40006437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https://pixers.cz/fototapety/les-po-desti-67162404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https://pravdaovode.cz/novinky/puda-je-vlastne-prehrada/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https://www.silvarium.cz/zpravy-z-oboru-lesnictvi-a-drevarstvi/voda-a-krajina-bez-lesa-neni-vody-agrobase-zpravodaj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https://cs.wikipedia.org/wiki/P%C5%AFda#Slo%C5%BEen%C3%AD_a_vlastnosti_p%C5%AFd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http://www.geology.cz/svet-geologie/ucitele/miniprojekty/Puda_a_voda_Blatna.pdf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https://ct24.ceskatelevize.cz/veda/2204290-proc-vznikly-povodne-v-lete-2002-pohled-meteorologa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https://cs.wikipedia.org/wiki/Povode%C5%88_v_%C4%8Cesku_(2002)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https://g.cz/pred-15-lety-se-ceskem-valila-tisicileta-voda-zavzpominejme-na-nicive-povodne-roku-2002/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https://www.info.cz/zpravodajstvi/cesko/nenapadlo-nas-ze-bychom-se-domu-nevratili-tvrdi-zena-kterou-v-roce-2002-zasahly-povodne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https://ct24.ceskatelevize.cz/domaci/2204443-obrazem-pred-15-lety-zalila-cechy-niciva-povoden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https://www.adapterraawards.cz/cs/Prirode-blizka-protipovodnova-opatreni-v-Pisecne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https://upload.wikimedia.org/wikipedia/commons/e/e5/Pisek_povoden.jpg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cs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https://www.policie.cz/galerie/letecke-zabery-povodni.aspx?q=aW1naWQ9MjE4ODY3NjEmY3BpPTk%3D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200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Proč vzniká povodeň?</a:t>
            </a:r>
            <a:endParaRPr sz="4200">
              <a:solidFill>
                <a:srgbClr val="3C7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0" y="709300"/>
            <a:ext cx="9144000" cy="43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Vznik povodně: 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daném místě spadne najednou více vody, než stačí z vodních toků plynule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odtékat.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Příčiny povodní: 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jarní tání sněhu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krátkodobé srážky velké intenzity nebo dlouhodobé srážky menší intenzity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hurikány (pobřežní povodně)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5064" t="5352" r="8654" b="1389"/>
          <a:stretch/>
        </p:blipFill>
        <p:spPr>
          <a:xfrm>
            <a:off x="478900" y="3440900"/>
            <a:ext cx="2665474" cy="16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1874150" y="4213050"/>
            <a:ext cx="1822200" cy="90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685825" y="4060650"/>
            <a:ext cx="3123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Nasávání vody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422400" y="76200"/>
            <a:ext cx="8520600" cy="68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750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Zabránění povodním</a:t>
            </a:r>
            <a:endParaRPr sz="3750">
              <a:solidFill>
                <a:srgbClr val="3C7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0" y="687200"/>
            <a:ext cx="9144000" cy="44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Území ohrožená povodněmi: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oblasti v okolí vodních toků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oblasti s nedostatečnou kanalizací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Povodním </a:t>
            </a: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nelze zcela zabránit</a:t>
            </a: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ale můžeme snížit riziko </a:t>
            </a: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škod na zdraví a majetku.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Typy protipovodňových opatření: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technická opatření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přírodě blízká protipovodňová opatření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přípravná opatření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525" y="3245938"/>
            <a:ext cx="2391276" cy="179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4575" y="2708175"/>
            <a:ext cx="2613376" cy="17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246475" y="5150"/>
            <a:ext cx="85206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400"/>
              <a:buFont typeface="Arial"/>
              <a:buNone/>
            </a:pPr>
            <a:r>
              <a:rPr lang="cs" sz="3750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Zabránění povodním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0" y="801350"/>
            <a:ext cx="9144000" cy="43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Technická opatření: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nejčastější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nejvíce se uplatňují v </a:t>
            </a: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intravilánech obcí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př.:</a:t>
            </a: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ochranné valy, mobilní protipovodňová hrazení, vodní nádrže, suché poldry,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stabilizace, zkapacitnění koryt…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Přírodě blízká protipovodňová opatření: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zaměřují se na </a:t>
            </a: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zpomalení odtoku</a:t>
            </a: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zadržování vody v krajině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cíl:</a:t>
            </a: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zlepšení ekologického stavu vodních toků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př.:</a:t>
            </a: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odlehčovací koryta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lze provádět na úsecích toků </a:t>
            </a: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protékajících zastavěným územím</a:t>
            </a: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volnou přírodou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Přípravná opatření: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povodňový plán:</a:t>
            </a: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dokument obsahující </a:t>
            </a: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souhrn organizačních a technických opatření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všechna města ohrožena povodněmi mají podle vodního zákona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</a:t>
            </a: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 tento plán vypracovat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700" y="1950575"/>
            <a:ext cx="2040750" cy="136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3134000" y="3123575"/>
            <a:ext cx="3706800" cy="188400"/>
          </a:xfrm>
          <a:prstGeom prst="rightArrow">
            <a:avLst>
              <a:gd name="adj1" fmla="val 597"/>
              <a:gd name="adj2" fmla="val 50000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78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2007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" sz="375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Retence vody v krajině</a:t>
            </a:r>
            <a:endParaRPr sz="375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0" y="732900"/>
            <a:ext cx="9144000" cy="44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Pokud srovnáme jednotlivé typy ekosystémů, největší schopnost držet vodu vykazují</a:t>
            </a:r>
            <a:r>
              <a:rPr lang="cs" sz="205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 sz="2050">
                <a:solidFill>
                  <a:srgbClr val="4A86E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přirozené lesní biotopy</a:t>
            </a: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Schopnost lesa zadržovat vodu dělíme na tři hlavní složky:</a:t>
            </a: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AutoNum type="arabicPeriod"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Zadržení vody v nadložním humusu a mechu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AutoNum type="arabicPeriod"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Zachycení srážek listovím stromů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AutoNum type="arabicPeriod"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Vsakování do půdy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půdě se voda nejlépe zadržuje v </a:t>
            </a: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černozemích</a:t>
            </a: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hnědozemích</a:t>
            </a: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Voda se také dobře zadržuje v </a:t>
            </a: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rašeliništích 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Nepříznivé pro zadržování vody jsou </a:t>
            </a: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písčité země </a:t>
            </a:r>
            <a:r>
              <a:rPr lang="c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půdy s nízkým obsahem humusu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875" y="3018375"/>
            <a:ext cx="2557926" cy="143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5010" y="1104950"/>
            <a:ext cx="2320341" cy="1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 rot="930427">
            <a:off x="4917043" y="3226697"/>
            <a:ext cx="1136678" cy="2913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311700" y="76200"/>
            <a:ext cx="8520600" cy="7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750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Největší povodně</a:t>
            </a:r>
            <a:endParaRPr sz="3750">
              <a:solidFill>
                <a:srgbClr val="3C7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91625" y="783000"/>
            <a:ext cx="9052500" cy="43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Čína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Huang Ho (Žlutá řeka) zabila více lidí, než kterákoli jiná řeka na světě. V roce 1931 se utopili 4 miliony lidí a miliony dalších připravila o střechu nad hlavou.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Minnesota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Řeka se vylila jen na západě regionu Des Mokneš.  Rozlitá řeka zaplavila 23 milionů akrů půdy. Zahynulo 50 lidí a způsobené škody byly vyčísleny na 10 miliard dolarů.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Nizozemí</a:t>
            </a:r>
            <a:endParaRPr sz="2000">
              <a:solidFill>
                <a:srgbClr val="4A86E8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 roce 1953 zničila přílivová bouře 500 km ochranných hrází podél. Přílivová vlna téměř okamžitě zatopila 133 domů a pokračovala dále do vnitrozemí, kde zaplavila území o rozloze 1600 km</a:t>
            </a:r>
            <a:r>
              <a:rPr lang="cs" sz="2000" baseline="30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cs" sz="2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Zahynulo 1800 lidí a bylo zničeno téměř 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43 000 domů. </a:t>
            </a:r>
            <a:endParaRPr sz="38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725" y="2400150"/>
            <a:ext cx="1719376" cy="112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ctrTitle"/>
          </p:nvPr>
        </p:nvSpPr>
        <p:spPr>
          <a:xfrm>
            <a:off x="311700" y="-156025"/>
            <a:ext cx="8520600" cy="7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750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Povodeň v ČR 2002</a:t>
            </a:r>
            <a:endParaRPr sz="3750">
              <a:solidFill>
                <a:srgbClr val="3C7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1"/>
          </p:nvPr>
        </p:nvSpPr>
        <p:spPr>
          <a:xfrm>
            <a:off x="0" y="693650"/>
            <a:ext cx="9144000" cy="44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Příčina záplav:</a:t>
            </a:r>
            <a:endParaRPr sz="2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Hlavní příčinou byly nadprůměrné srážky. </a:t>
            </a:r>
            <a:r>
              <a:rPr lang="cs" sz="1500">
                <a:solidFill>
                  <a:srgbClr val="40444A"/>
                </a:solidFill>
                <a:highlight>
                  <a:srgbClr val="FFFFFF"/>
                </a:highlight>
              </a:rPr>
              <a:t> </a:t>
            </a: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Už na konci července byl v Evropě </a:t>
            </a:r>
            <a:r>
              <a:rPr lang="cs" sz="2000">
                <a:solidFill>
                  <a:srgbClr val="4A86E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velmi teplý a vlhký vzduch</a:t>
            </a: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způsobovalo to silné bouřky i extrémní déšť v Německu, což vedlo k extrémním přívalovým dešťům. Klíčovým se ukázal </a:t>
            </a:r>
            <a:r>
              <a:rPr lang="cs" sz="2000">
                <a:solidFill>
                  <a:srgbClr val="4A86E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vznik tlakové níže</a:t>
            </a: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což je meteorologický útvar, který vždy znamená trvalejší déšť</a:t>
            </a:r>
            <a:r>
              <a:rPr lang="cs" sz="2000">
                <a:solidFill>
                  <a:srgbClr val="40444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rgbClr val="40444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0444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4A86E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Průběh povodně:</a:t>
            </a:r>
            <a:endParaRPr sz="2000">
              <a:solidFill>
                <a:srgbClr val="4A86E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Srážky dorazily 6. - 7. srpna na jižní a východní čechy.  Srážek bylo nad </a:t>
            </a:r>
            <a:r>
              <a:rPr lang="cs" sz="2000">
                <a:solidFill>
                  <a:srgbClr val="4A86E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100 litrů na metr čtvereční</a:t>
            </a: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 to bohatě stačí na vytvoření povodně. První povodně se tvořily na </a:t>
            </a:r>
            <a:r>
              <a:rPr lang="cs" sz="2000">
                <a:solidFill>
                  <a:srgbClr val="4A86E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dolních tocích řek</a:t>
            </a: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475" y="3655825"/>
            <a:ext cx="2527374" cy="14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7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7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Povodeň v ČR 2002</a:t>
            </a:r>
            <a:endParaRPr sz="37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1"/>
          </p:nvPr>
        </p:nvSpPr>
        <p:spPr>
          <a:xfrm>
            <a:off x="0" y="876900"/>
            <a:ext cx="9144000" cy="42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4A86E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Průběh povodně:</a:t>
            </a:r>
            <a:endParaRPr sz="2000">
              <a:solidFill>
                <a:srgbClr val="4A86E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Přišla ničivá druhá vlna. V noci 12. srpna napršelo dokonce </a:t>
            </a:r>
            <a:r>
              <a:rPr lang="cs" sz="2000">
                <a:solidFill>
                  <a:srgbClr val="4A86E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312 litrů na metr čtvereční</a:t>
            </a: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Toto pokračovalo 3 dny. </a:t>
            </a:r>
            <a:r>
              <a:rPr lang="cs" sz="1500">
                <a:solidFill>
                  <a:srgbClr val="40444A"/>
                </a:solidFill>
                <a:highlight>
                  <a:srgbClr val="FFFFFF"/>
                </a:highlight>
              </a:rPr>
              <a:t> </a:t>
            </a: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Kvůli nasycenosti půdy od minulého deště vlastně všechna voda, která spadla, tak i odtekla – do lidmi obývaných míst.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A86E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A86E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A86E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A86E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A86E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rgbClr val="4A86E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Důsledky povodně:</a:t>
            </a:r>
            <a:endParaRPr sz="2000">
              <a:solidFill>
                <a:srgbClr val="4A86E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●"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Zemřelo 17 lidí, 753 postižených obcí a 73 mld. Kč škod</a:t>
            </a:r>
            <a:endParaRPr sz="200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950" y="2231450"/>
            <a:ext cx="3189050" cy="17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2725" y="2231450"/>
            <a:ext cx="2579858" cy="17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DĚKUJEME ZA POZORNOST</a:t>
            </a:r>
            <a:endParaRPr sz="5000">
              <a:solidFill>
                <a:srgbClr val="3C7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Předvádění na obrazovce (16:9)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Simple Light</vt:lpstr>
      <vt:lpstr>Povodeň a zadržování vody  v přírodě</vt:lpstr>
      <vt:lpstr>Proč vzniká povodeň?</vt:lpstr>
      <vt:lpstr>Zabránění povodním</vt:lpstr>
      <vt:lpstr>Zabránění povodním</vt:lpstr>
      <vt:lpstr>Retence vody v krajině</vt:lpstr>
      <vt:lpstr>Největší povodně</vt:lpstr>
      <vt:lpstr>Povodeň v ČR 2002</vt:lpstr>
      <vt:lpstr>Povodeň v ČR 2002</vt:lpstr>
      <vt:lpstr>DĚKUJEME ZA POZORNOST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Povodeň a zadržování vody  v přírodě</dc:title>
  <dc:creator>ichova</dc:creator>
  <cp:lastModifiedBy>ichova</cp:lastModifiedBy>
  <cp:revision>1</cp:revision>
  <dcterms:modified xsi:type="dcterms:W3CDTF">2022-04-08T07:57:49Z</dcterms:modified>
</cp:coreProperties>
</file>