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5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f8b66e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f8b66e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f8b66ed8f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f8b66ed8f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f8b66ed8f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f8b66ed8f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f8b66ed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f8b66ed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f8b66ed8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f8b66ed8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131e7ba9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2131e7ba9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nergetika.tzb-info.cz/124770-v-litomericich-se-otevrelo-centrum-na-vyzkum-geotermalni-energie" TargetMode="External"/><Relationship Id="rId7" Type="http://schemas.openxmlformats.org/officeDocument/2006/relationships/hyperlink" Target="https://www.ekobydleni.eu/energie/vykonnejsi-slapova-elektrarna-u-pobrezi-severniho-irska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iki/Vodn%C3%AD_elektr%C3%A1rna_%C5%A0t%C4%9Bchovice#/media/Soubor:Vodn%C3%AD_d%C3%ADlo_%C5%A0t%C4%9Bchovice.jpg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www.proelektrotechniky.cz/vzdelavani/8.php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solarninovinky.cz/brusel-chce-navysit-cil-pro-obnovitelne-zdroje-energie/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z.cz/cs/o-cez/vyrobni-zdroje/paroplynove-a-plynove-zdroje/provozovane-paroplynove-elektrarny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cs.wikipedia.org/w/index.php?title=Zdroj_energie&amp;action=edit&amp;redlink=1" TargetMode="External"/><Relationship Id="rId7" Type="http://schemas.openxmlformats.org/officeDocument/2006/relationships/hyperlink" Target="https://bohemiarings.cz/index.php/tezba/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iki/Neobnoviteln%C3%BD_zdroj_energie#/media/Soubor:Gulf_Offshore_Platform.jpg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www.epet.cz/jak-funguje-jaderna-elektrarna-a-jake-vyhody-prinasi-jaderna-energie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cs.wikipedia.org/wiki/Energie" TargetMode="External"/><Relationship Id="rId9" Type="http://schemas.openxmlformats.org/officeDocument/2006/relationships/hyperlink" Target="https://finex.cz/cena-ropy-na-vzestupu-bude-trend-pokracovat/" TargetMode="Externa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5%BDelezo#/media/Soubor:Iron_electrolytic_and_1cm3_cube.jpg" TargetMode="External"/><Relationship Id="rId3" Type="http://schemas.openxmlformats.org/officeDocument/2006/relationships/hyperlink" Target="https://www.slepicar.cz/blog/2223-fosfor-opominany-ale-dulezity-prvek-ve-vyzive-drubeze.html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s://www.natur.cuni.cz/fakulta/aktuality/archiv-2015-a-starsi/nebezpecna-tezba-uranu-ct-1-studio-6-17.2.2015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google.com/search?q=olovo&amp;tbm=isch&amp;ved=2ahUKEwiM-rfyoPP2AhUGbhQKHe0XCRMQ2-cCegQIABAA&amp;oq=olovo&amp;gs_lcp=CgNpbWcQAzIICAAQgAQQsQMyBQgAEIAEMgUIABCABDIFCAAQgAQyBQgAEIAEMgUIABCABDIFCAAQgAQyBQgAEIAEMgUIABCABDIFCAAQgAQ6BAgAEEM6BAgAEAM6CAgAELEDEIMBOgsIABCABBCxAxCDAToFCAAQsQM6BAgAEB5Q9QlY7CZgtipoBHAAeACAAVGIAZcGkgECMTGYAQCgAQGqAQtnd3Mtd2l6LWltZ7ABAMABAQ&amp;sclient=img&amp;ei=miRHYozFPIbcUe2vpJgB&amp;bih=907&amp;biw=1680&amp;rlz=1C1AVFC_enCZ893CZ893&amp;safe=active&amp;ssui=on#imgrc=Lbqv2sXLrBjqs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zpravy.aktualne.cz/zahranici/islamsky-stat-zautocil-na-nejvetsi-irackou-ropnou-rafinerii/r~08dbadfce0eb11e4a66e0025900fea04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cs.wikipedia.org/wiki/Ropa#/media/Soubor:Petroleum_sample.jpg" TargetMode="External"/><Relationship Id="rId4" Type="http://schemas.openxmlformats.org/officeDocument/2006/relationships/hyperlink" Target="https://www.cappo.cz/cisla-a-fakta/mapa-ropovodu-a-produktovodu-vnbspc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Ropa#/media/Soubor:Oil_Reserves_Updated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zpravy.aktualne.cz/tezba-ropy-v-cesku/r~i:photo:6556/r~i:article:4567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336600" y="450475"/>
            <a:ext cx="2470800" cy="5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466" b="1">
                <a:solidFill>
                  <a:srgbClr val="000000"/>
                </a:solidFill>
              </a:rPr>
              <a:t>SUROVINY</a:t>
            </a:r>
            <a:endParaRPr sz="5866" b="1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738700" y="2163725"/>
            <a:ext cx="3666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Dan Trnka, Petr Starý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60"/>
            <a:ext cx="914387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 rot="1071586">
            <a:off x="2679898" y="1510740"/>
            <a:ext cx="4488921" cy="3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">
                <a:solidFill>
                  <a:srgbClr val="666666"/>
                </a:solidFill>
              </a:rPr>
              <a:t>povinný je jen černý text :D</a:t>
            </a: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377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Obnovitelné zdroje</a:t>
            </a:r>
            <a:endParaRPr/>
          </a:p>
        </p:txBody>
      </p:sp>
      <p:sp>
        <p:nvSpPr>
          <p:cNvPr id="63" name="Google Shape;63;p14" title="Geotermální elektrárna"/>
          <p:cNvSpPr txBox="1">
            <a:spLocks noGrp="1"/>
          </p:cNvSpPr>
          <p:nvPr>
            <p:ph type="body" idx="1"/>
          </p:nvPr>
        </p:nvSpPr>
        <p:spPr>
          <a:xfrm>
            <a:off x="0" y="669425"/>
            <a:ext cx="9144000" cy="44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5600">
                <a:solidFill>
                  <a:schemeClr val="dk1"/>
                </a:solidFill>
              </a:rPr>
              <a:t>co je to obnovitelný zdroj?→</a:t>
            </a:r>
            <a:r>
              <a:rPr lang="cs" sz="5600"/>
              <a:t> </a:t>
            </a: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Definice obnovitelného zdroje je: </a:t>
            </a:r>
            <a:r>
              <a:rPr lang="cs" sz="5600" b="1">
                <a:solidFill>
                  <a:schemeClr val="dk1"/>
                </a:solidFill>
                <a:highlight>
                  <a:schemeClr val="lt1"/>
                </a:highlight>
              </a:rPr>
              <a:t>„Obnovitelné přírodní zdroje mají schopnost se při postupném spotřebovávání částečně, nebo úplně obnovovat, a to samy, nebo za přispění člověka. “</a:t>
            </a:r>
            <a:endParaRPr sz="5600"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obnovitelné zdroje jsou jak z neživé, tak z živé přírody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příklady obnovitelných zdrojů: 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voda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vítr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sluneční energie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geotermální energie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❏"/>
            </a:pP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slapové jevy                                                                    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</a:rPr>
              <a:t>G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eoterm. elektr</a:t>
            </a:r>
            <a:r>
              <a:rPr lang="cs" sz="5600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Větrná elektrárna s fotovoltaikou</a:t>
            </a:r>
            <a:endParaRPr sz="5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50">
                <a:solidFill>
                  <a:srgbClr val="999999"/>
                </a:solidFill>
                <a:highlight>
                  <a:schemeClr val="lt1"/>
                </a:highlight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cs" sz="24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Příbojová elektrárna</a:t>
            </a:r>
            <a:r>
              <a:rPr lang="cs" sz="1550">
                <a:solidFill>
                  <a:srgbClr val="999999"/>
                </a:solidFill>
                <a:highlight>
                  <a:schemeClr val="lt1"/>
                </a:highlight>
              </a:rPr>
              <a:t>                                                                                                                         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</a:rPr>
              <a:t>H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ydroelektrárna</a:t>
            </a:r>
            <a:r>
              <a:rPr lang="cs" sz="1550">
                <a:solidFill>
                  <a:srgbClr val="999999"/>
                </a:solidFill>
                <a:highlight>
                  <a:schemeClr val="lt1"/>
                </a:highlight>
              </a:rPr>
              <a:t>                                                                                        </a:t>
            </a:r>
            <a:r>
              <a:rPr lang="cs" sz="2400" u="sng">
                <a:solidFill>
                  <a:schemeClr val="dk1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Přílivová elektrárna</a:t>
            </a:r>
            <a:endParaRPr sz="1550">
              <a:solidFill>
                <a:srgbClr val="999999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291306" algn="l" rtl="0"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ct val="100000"/>
              <a:buChar char="-"/>
            </a:pPr>
            <a:r>
              <a:rPr lang="cs" sz="3950">
                <a:solidFill>
                  <a:srgbClr val="999999"/>
                </a:solidFill>
                <a:highlight>
                  <a:schemeClr val="lt1"/>
                </a:highlight>
              </a:rPr>
              <a:t>Zajímavost: teoreticky žádný obnovitelný zdroj by nebyl bez Slunce, které není obnovitelné, tudíž žádný zdroj není obnovitelný na 100 %</a:t>
            </a:r>
            <a:endParaRPr sz="39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dk1"/>
                </a:solidFill>
                <a:highlight>
                  <a:schemeClr val="lt1"/>
                </a:highlight>
              </a:rPr>
              <a:t>    </a:t>
            </a:r>
            <a:endParaRPr sz="2400" u="sng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86048" y="1237951"/>
            <a:ext cx="2051277" cy="1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5500" y="1247875"/>
            <a:ext cx="1796874" cy="134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9318" y="2766425"/>
            <a:ext cx="2123055" cy="134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0548" y="2756500"/>
            <a:ext cx="1475104" cy="1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6050" y="2757663"/>
            <a:ext cx="2051274" cy="136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Neobnovitelné zdroje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Co je to neobnovitelný zdroj?→</a:t>
            </a:r>
            <a:r>
              <a:rPr lang="cs" sz="1400">
                <a:solidFill>
                  <a:srgbClr val="000000"/>
                </a:solidFill>
              </a:rPr>
              <a:t> </a:t>
            </a:r>
            <a:r>
              <a:rPr lang="cs" sz="1400" b="1">
                <a:solidFill>
                  <a:srgbClr val="000000"/>
                </a:solidFill>
                <a:highlight>
                  <a:srgbClr val="FFFFFF"/>
                </a:highlight>
              </a:rPr>
              <a:t>Za neobnovitelný zdroj energie je obvykle považován </a:t>
            </a:r>
            <a:r>
              <a:rPr lang="cs" sz="1400" b="1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zdroj</a:t>
            </a:r>
            <a:r>
              <a:rPr lang="cs" sz="1400" b="1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cs" sz="1400" b="1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energie</a:t>
            </a:r>
            <a:r>
              <a:rPr lang="cs" sz="1400" b="1">
                <a:solidFill>
                  <a:srgbClr val="000000"/>
                </a:solidFill>
                <a:highlight>
                  <a:srgbClr val="FFFFFF"/>
                </a:highlight>
              </a:rPr>
              <a:t>, jehož vyčerpání je očekáváno v horizontu maximálně stovek let, ale obnova bude trvat mnohem déle.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cs" sz="1400">
                <a:solidFill>
                  <a:schemeClr val="dk1"/>
                </a:solidFill>
              </a:rPr>
              <a:t>příklady neobnovitelných zdrojů: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cs" sz="1400">
                <a:solidFill>
                  <a:schemeClr val="dk1"/>
                </a:solidFill>
              </a:rPr>
              <a:t>neobnovitelné zdroje (např. uhlí) využíváme na výrobu tepelné energie                        </a:t>
            </a:r>
            <a:r>
              <a:rPr lang="cs" sz="600">
                <a:solidFill>
                  <a:schemeClr val="dk1"/>
                </a:solidFill>
              </a:rPr>
              <a:t>J</a:t>
            </a:r>
            <a:r>
              <a:rPr lang="cs" sz="6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aderná elektrárna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cs" sz="1400">
                <a:solidFill>
                  <a:schemeClr val="dk1"/>
                </a:solidFill>
              </a:rPr>
              <a:t>jaderná energie</a:t>
            </a:r>
            <a:endParaRPr sz="1400">
              <a:solidFill>
                <a:schemeClr val="dk1"/>
              </a:solidFill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cs" sz="1400">
                <a:solidFill>
                  <a:schemeClr val="dk1"/>
                </a:solidFill>
              </a:rPr>
              <a:t>suroviny - rudy, nerosty a ropa                </a:t>
            </a:r>
            <a:r>
              <a:rPr lang="cs" sz="600" u="sng">
                <a:solidFill>
                  <a:schemeClr val="dk1"/>
                </a:solidFill>
              </a:rPr>
              <a:t>Z</a:t>
            </a:r>
            <a:r>
              <a:rPr lang="cs" sz="6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pracování kovů</a:t>
            </a:r>
            <a:endParaRPr sz="1400" u="sng">
              <a:solidFill>
                <a:schemeClr val="dk1"/>
              </a:solidFill>
            </a:endParaRPr>
          </a:p>
          <a:p>
            <a:pPr marL="18288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                                      </a:t>
            </a:r>
            <a:r>
              <a:rPr lang="cs" sz="6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Těžba uhlí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                                                                                                        </a:t>
            </a:r>
            <a:r>
              <a:rPr lang="cs" sz="6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Plynová elektrárna</a:t>
            </a:r>
            <a:endParaRPr sz="1100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6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T</a:t>
            </a:r>
            <a:r>
              <a:rPr lang="cs" sz="6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ěžba ropy</a:t>
            </a:r>
            <a:r>
              <a:rPr lang="cs" sz="600" u="sng">
                <a:solidFill>
                  <a:schemeClr val="dk1"/>
                </a:solidFill>
              </a:rPr>
              <a:t>                                                          </a:t>
            </a:r>
            <a:endParaRPr sz="600" u="sng">
              <a:solidFill>
                <a:schemeClr val="dk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7850" y="1864679"/>
            <a:ext cx="2098976" cy="141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11">
            <a:alphaModFix/>
          </a:blip>
          <a:srcRect r="7390" b="11000"/>
          <a:stretch/>
        </p:blipFill>
        <p:spPr>
          <a:xfrm>
            <a:off x="4766336" y="1869325"/>
            <a:ext cx="2211514" cy="14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77850" y="3276075"/>
            <a:ext cx="1946927" cy="13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9375" y="2336425"/>
            <a:ext cx="3292298" cy="131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30925" y="3282975"/>
            <a:ext cx="1946923" cy="129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33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Suroviny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0" y="605925"/>
            <a:ext cx="9144000" cy="45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          </a:t>
            </a:r>
            <a:r>
              <a:rPr lang="cs" sz="1200" b="1">
                <a:solidFill>
                  <a:schemeClr val="dk1"/>
                </a:solidFill>
              </a:rPr>
              <a:t>Suroviny podle množství využitého člověkem za život:</a:t>
            </a:r>
            <a:endParaRPr sz="1200" b="1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cs" sz="1200">
                <a:solidFill>
                  <a:schemeClr val="dk1"/>
                </a:solidFill>
              </a:rPr>
              <a:t>fosfor →bílý fosfor- farmacie, výbušniny, na vzduchu snadno sám vzplane a nejde uhasit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          → červený fosfor- zápalky, pyrotechnika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>
                <a:solidFill>
                  <a:schemeClr val="dk1"/>
                </a:solidFill>
              </a:rPr>
              <a:t>          → černý fosfor- polovodič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cs" sz="1200">
                <a:solidFill>
                  <a:schemeClr val="dk1"/>
                </a:solidFill>
              </a:rPr>
              <a:t>hliník  → slitiny, konstrukční materiál, elektrické vodiče, výroba kovů aluminotermií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cs" sz="1200">
                <a:solidFill>
                  <a:schemeClr val="dk1"/>
                </a:solidFill>
              </a:rPr>
              <a:t>měď   → technický kov, elektrický a tepelný vodič, slitiny, využití ve fotovoltaice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cs" sz="1200">
                <a:solidFill>
                  <a:schemeClr val="dk1"/>
                </a:solidFill>
              </a:rPr>
              <a:t>olovo  →odklání ionizující záření, munice, pájky, akumulátory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cs" sz="1200">
                <a:solidFill>
                  <a:schemeClr val="dk1"/>
                </a:solidFill>
              </a:rPr>
              <a:t>zinek  → povrchová úprava železa, plechy, slitin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b="1"/>
              <a:t>        </a:t>
            </a:r>
            <a:r>
              <a:rPr lang="cs" sz="1100" b="1"/>
              <a:t>  </a:t>
            </a:r>
            <a:r>
              <a:rPr lang="cs" sz="1100" b="1">
                <a:solidFill>
                  <a:srgbClr val="999999"/>
                </a:solidFill>
              </a:rPr>
              <a:t>Další zajímavé suroviny:</a:t>
            </a:r>
            <a:endParaRPr sz="1100" b="1">
              <a:solidFill>
                <a:srgbClr val="999999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germanium→ polovodiče, výroba PET, elektrické akumulátory, klenotnická pájka</a:t>
            </a:r>
            <a:endParaRPr sz="1100">
              <a:solidFill>
                <a:srgbClr val="999999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rhodium     → automob. katalyzátory, termoelektr. články, výroba dokonalých zrcadel</a:t>
            </a:r>
            <a:endParaRPr sz="1100">
              <a:solidFill>
                <a:srgbClr val="999999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uran           →  jader paliva, atom. zbraně, barvení skla, s wolframem součást projektilů</a:t>
            </a:r>
            <a:endParaRPr sz="1100">
              <a:solidFill>
                <a:srgbClr val="999999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indium        → zubní plomby, letecké motory, nejvýkonnější zrcadla, těsnění v urychlovači částic, kosmické lodě…</a:t>
            </a:r>
            <a:endParaRPr sz="1100">
              <a:solidFill>
                <a:srgbClr val="999999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200">
                <a:solidFill>
                  <a:srgbClr val="999999"/>
                </a:solidFill>
              </a:rPr>
              <a:t>                     https://www.sl</a:t>
            </a:r>
            <a:r>
              <a:rPr lang="cs" sz="1200" u="sng">
                <a:solidFill>
                  <a:schemeClr val="hlink"/>
                </a:solidFill>
                <a:hlinkClick r:id="rId3"/>
              </a:rPr>
              <a:t>Fosfor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450" y="922646"/>
            <a:ext cx="2590125" cy="245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50" y="3656825"/>
            <a:ext cx="1729676" cy="10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9422" y="3656821"/>
            <a:ext cx="1693554" cy="1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7">
            <a:alphaModFix/>
          </a:blip>
          <a:srcRect l="57437" t="-119700" r="-38278" b="119700"/>
          <a:stretch/>
        </p:blipFill>
        <p:spPr>
          <a:xfrm>
            <a:off x="2547433" y="1224425"/>
            <a:ext cx="6345074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489750" y="4706025"/>
            <a:ext cx="823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         </a:t>
            </a:r>
            <a:r>
              <a:rPr lang="cs" sz="6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železo</a:t>
            </a:r>
            <a:r>
              <a:rPr lang="cs" sz="600">
                <a:solidFill>
                  <a:schemeClr val="dk1"/>
                </a:solidFill>
              </a:rPr>
              <a:t>                                                                               </a:t>
            </a:r>
            <a:r>
              <a:rPr lang="cs" sz="600" u="sng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olovo</a:t>
            </a:r>
            <a:r>
              <a:rPr lang="cs" sz="600">
                <a:solidFill>
                  <a:schemeClr val="dk1"/>
                </a:solidFill>
              </a:rPr>
              <a:t>                                                            </a:t>
            </a:r>
            <a:r>
              <a:rPr lang="cs" sz="600" u="sng">
                <a:solidFill>
                  <a:schemeClr val="dk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uran</a:t>
            </a:r>
            <a:r>
              <a:rPr lang="cs" sz="600">
                <a:solidFill>
                  <a:schemeClr val="dk1"/>
                </a:solidFill>
              </a:rPr>
              <a:t> </a:t>
            </a:r>
            <a:r>
              <a:rPr lang="cs" sz="600"/>
              <a:t>                                                                                                  </a:t>
            </a:r>
            <a:r>
              <a:rPr lang="cs" sz="600" u="sng"/>
              <a:t>Fosfor</a:t>
            </a:r>
            <a:endParaRPr sz="600" u="sng"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7">
            <a:alphaModFix/>
          </a:blip>
          <a:srcRect l="6925" t="7576" r="19862" b="5033"/>
          <a:stretch/>
        </p:blipFill>
        <p:spPr>
          <a:xfrm>
            <a:off x="5231025" y="3656825"/>
            <a:ext cx="2816648" cy="1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25925" y="3656825"/>
            <a:ext cx="1292139" cy="10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Ropa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Ropa byla objevena roku 1859 Edwinem Drakem.</a:t>
            </a:r>
            <a:endParaRPr sz="1100">
              <a:solidFill>
                <a:srgbClr val="999999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Jedná se o hnědou, až nazelenalou hořlavou tekutinu stejného původu jako uhlí, tedy organického.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Využívá se téměř všude: plasty, pohonné hmoty, léky, pesticidy a některé potraviny.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Díky takto velkému využití se již v roce 1945 věřilo, že ropa dojde už v roce 1958, tento odhad se v roce 2007 posunul na rok 2040. S novými nalezišti se však odhaduje, že ropa v příštích 250 letech nedojde.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cs" sz="1100">
                <a:solidFill>
                  <a:schemeClr val="dk1"/>
                </a:solidFill>
              </a:rPr>
              <a:t>Ropa se dříve těžila na povrchu. Tyto zásoby jsou už téměř pryč a proto se začalo hledat v moři v hloubkách přes 10 km za pomoci ropných plošin a vrtů.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</a:rPr>
              <a:t>Produkty se získávají za pomoci frakční destilace (proces při kterém se oddělují jednotlivé látky směsi využitím různé teploty varu).</a:t>
            </a:r>
            <a:endParaRPr sz="1100">
              <a:solidFill>
                <a:srgbClr val="999999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❏"/>
            </a:pPr>
            <a:r>
              <a:rPr lang="cs" sz="1100">
                <a:solidFill>
                  <a:srgbClr val="999999"/>
                </a:solidFill>
              </a:rPr>
              <a:t>20 </a:t>
            </a: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°C - propan, butan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❏"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150 °C - benzín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❏"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200 °C - petrolej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❏"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300 °C - diesel, nafta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❏"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450 °C - asfalt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-"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Ropa se dělí na 15 druhů podle hustoty, 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999999"/>
                </a:solidFill>
                <a:highlight>
                  <a:srgbClr val="FFFFFF"/>
                </a:highlight>
              </a:rPr>
              <a:t>obsahu síry,naleziště a mnoha dalších kritérií.</a:t>
            </a:r>
            <a:endParaRPr sz="1100">
              <a:solidFill>
                <a:srgbClr val="999999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>
                <a:solidFill>
                  <a:schemeClr val="dk1"/>
                </a:solidFill>
              </a:rPr>
              <a:t>                                                                                        </a:t>
            </a:r>
            <a:r>
              <a:rPr lang="cs" sz="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Rafinérie</a:t>
            </a:r>
            <a:r>
              <a:rPr lang="cs" sz="1100">
                <a:solidFill>
                  <a:schemeClr val="dk1"/>
                </a:solidFill>
              </a:rPr>
              <a:t>                            </a:t>
            </a:r>
            <a:r>
              <a:rPr lang="cs" sz="6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Ropovody</a:t>
            </a:r>
            <a:r>
              <a:rPr lang="cs" sz="1100">
                <a:solidFill>
                  <a:schemeClr val="dk1"/>
                </a:solidFill>
              </a:rPr>
              <a:t>                                                              </a:t>
            </a:r>
            <a:r>
              <a:rPr lang="cs" sz="600">
                <a:solidFill>
                  <a:schemeClr val="dk1"/>
                </a:solidFill>
              </a:rPr>
              <a:t>  </a:t>
            </a:r>
            <a:r>
              <a:rPr lang="cs" sz="600">
                <a:solidFill>
                  <a:schemeClr val="dk1"/>
                </a:solidFill>
                <a:highlight>
                  <a:schemeClr val="lt1"/>
                </a:highlight>
              </a:rPr>
              <a:t>O</a:t>
            </a:r>
            <a:r>
              <a:rPr lang="cs" sz="600" u="sng">
                <a:solidFill>
                  <a:schemeClr val="dk1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brázek ropy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8850" y="2630200"/>
            <a:ext cx="1933750" cy="19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5700" y="2317200"/>
            <a:ext cx="3183150" cy="22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6449" y="3346575"/>
            <a:ext cx="2599250" cy="14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Ropa - naleziště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732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ropa ve světě</a:t>
            </a:r>
            <a:r>
              <a:rPr lang="cs" sz="732">
                <a:solidFill>
                  <a:schemeClr val="dk1"/>
                </a:solidFill>
              </a:rPr>
              <a:t>										 </a:t>
            </a:r>
            <a:r>
              <a:rPr lang="cs" sz="732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ropa v ČR</a:t>
            </a:r>
            <a:endParaRPr sz="732">
              <a:solidFill>
                <a:schemeClr val="dk1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6050" y="1478100"/>
            <a:ext cx="3161175" cy="19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7375" y="1509625"/>
            <a:ext cx="4668676" cy="21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1442025" y="3455950"/>
            <a:ext cx="506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NALEZIŠTĚ ROPY VE SVĚTĚ (ROK 2013)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311700" y="623925"/>
            <a:ext cx="85206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520">
                <a:solidFill>
                  <a:schemeClr val="lt1"/>
                </a:solidFill>
              </a:rPr>
              <a:t>Děkujeme za pozornost a těšíme se na Vás na Dni Země</a:t>
            </a:r>
            <a:endParaRPr sz="252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Předvádění na obrazovce (16:9)</PresentationFormat>
  <Paragraphs>82</Paragraphs>
  <Slides>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SUROVINY</vt:lpstr>
      <vt:lpstr>Obnovitelné zdroje</vt:lpstr>
      <vt:lpstr>Neobnovitelné zdroje</vt:lpstr>
      <vt:lpstr>Suroviny</vt:lpstr>
      <vt:lpstr>Ropa</vt:lpstr>
      <vt:lpstr>Ropa - naleziště</vt:lpstr>
      <vt:lpstr>Děkujeme za pozornost a těšíme se na Vás na Dni Země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SUROVINY</dc:title>
  <dc:creator>ichova</dc:creator>
  <cp:lastModifiedBy>ichova</cp:lastModifiedBy>
  <cp:revision>1</cp:revision>
  <dcterms:modified xsi:type="dcterms:W3CDTF">2022-04-08T08:33:00Z</dcterms:modified>
</cp:coreProperties>
</file>