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131b837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131b837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131b8375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131b8375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131b8375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131b8375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131b8375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131b8375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131b8375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131b8375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0bc6c4cf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0bc6c4cf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131b8375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131b8375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s.wikipedia.org/wiki/Kysel%C3%BD_d%C3%A9%C5%A1%C5%A5" TargetMode="External"/><Relationship Id="rId4" Type="http://schemas.openxmlformats.org/officeDocument/2006/relationships/hyperlink" Target="https://zajimej.se/slovnik-pojmu/kysely-dest/" TargetMode="External"/><Relationship Id="rId10" Type="http://schemas.openxmlformats.org/officeDocument/2006/relationships/hyperlink" Target="https://www.javatpoint.com/acid-rain" TargetMode="External"/><Relationship Id="rId9" Type="http://schemas.openxmlformats.org/officeDocument/2006/relationships/hyperlink" Target="https://www.thenewfederalist.eu/a-smoking-volcano-tackling-ableism-and-the-forces-fuelling-it-within-the?lang=fr" TargetMode="External"/><Relationship Id="rId5" Type="http://schemas.openxmlformats.org/officeDocument/2006/relationships/hyperlink" Target="http://www.ekopolis.cz/ekowiki/ud%C3%A1losti/%C4%8Derven%C3%A9-ud%C3%A1losti/kysel%C3%BD-d%C3%A9%C5%A1%C5%A5.aspx" TargetMode="External"/><Relationship Id="rId6" Type="http://schemas.openxmlformats.org/officeDocument/2006/relationships/hyperlink" Target="https://commons.wikimedia.org/wiki/File:Acid_rain_woods1.JPG" TargetMode="External"/><Relationship Id="rId7" Type="http://schemas.openxmlformats.org/officeDocument/2006/relationships/hyperlink" Target="https://commons.wikimedia.org/wiki/File:Pollution_-_Damaged_by_acid_rain.jpg" TargetMode="External"/><Relationship Id="rId8" Type="http://schemas.openxmlformats.org/officeDocument/2006/relationships/hyperlink" Target="https://commons.wikimedia.org/wiki/File:Gavin_Power_Plan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Kyselé deště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4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/>
              <a:t>Kristýna Divišová</a:t>
            </a:r>
            <a:endParaRPr sz="2000"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/>
              <a:t>Karolína Kučerová</a:t>
            </a:r>
            <a:endParaRPr sz="2000"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/>
              <a:t>4.E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to je 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Kyselý déšť jsou srážky s pH nižším než 5,6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Běžný déšť má pH mírně pod 6, je okyselen slabou kyselinou uhličitou (CO</a:t>
            </a:r>
            <a:r>
              <a:rPr baseline="-25000" lang="cs">
                <a:solidFill>
                  <a:schemeClr val="dk1"/>
                </a:solidFill>
              </a:rPr>
              <a:t>2</a:t>
            </a:r>
            <a:r>
              <a:rPr lang="cs">
                <a:solidFill>
                  <a:schemeClr val="dk1"/>
                </a:solidFill>
              </a:rPr>
              <a:t> + H</a:t>
            </a:r>
            <a:r>
              <a:rPr baseline="-25000" lang="cs">
                <a:solidFill>
                  <a:schemeClr val="dk1"/>
                </a:solidFill>
              </a:rPr>
              <a:t>2</a:t>
            </a:r>
            <a:r>
              <a:rPr lang="cs">
                <a:solidFill>
                  <a:schemeClr val="dk1"/>
                </a:solidFill>
              </a:rPr>
              <a:t>O → H</a:t>
            </a:r>
            <a:r>
              <a:rPr baseline="-25000" lang="cs">
                <a:solidFill>
                  <a:schemeClr val="dk1"/>
                </a:solidFill>
              </a:rPr>
              <a:t>2</a:t>
            </a:r>
            <a:r>
              <a:rPr lang="cs">
                <a:solidFill>
                  <a:schemeClr val="dk1"/>
                </a:solidFill>
              </a:rPr>
              <a:t>CO</a:t>
            </a:r>
            <a:r>
              <a:rPr baseline="-25000" lang="cs">
                <a:solidFill>
                  <a:schemeClr val="dk1"/>
                </a:solidFill>
              </a:rPr>
              <a:t>3</a:t>
            </a:r>
            <a:r>
              <a:rPr lang="cs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013" y="2079171"/>
            <a:ext cx="3199975" cy="28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Vznik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26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Kyselé deště jsou způsobeny oxidy síry a oxidy dusíku, které následně s vodou vytváří sirné a dusíkaté kyseliny (kyselina sírová H</a:t>
            </a:r>
            <a:r>
              <a:rPr baseline="-25000" lang="cs">
                <a:solidFill>
                  <a:schemeClr val="dk1"/>
                </a:solidFill>
              </a:rPr>
              <a:t>2</a:t>
            </a:r>
            <a:r>
              <a:rPr lang="cs">
                <a:solidFill>
                  <a:schemeClr val="dk1"/>
                </a:solidFill>
              </a:rPr>
              <a:t>SO</a:t>
            </a:r>
            <a:r>
              <a:rPr baseline="-25000" lang="cs">
                <a:solidFill>
                  <a:schemeClr val="dk1"/>
                </a:solidFill>
              </a:rPr>
              <a:t>4</a:t>
            </a:r>
            <a:r>
              <a:rPr lang="cs">
                <a:solidFill>
                  <a:schemeClr val="dk1"/>
                </a:solidFill>
              </a:rPr>
              <a:t>, kyselina dusičná HNO</a:t>
            </a:r>
            <a:r>
              <a:rPr baseline="-25000" lang="cs">
                <a:solidFill>
                  <a:schemeClr val="dk1"/>
                </a:solidFill>
              </a:rPr>
              <a:t>3</a:t>
            </a:r>
            <a:r>
              <a:rPr lang="cs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Může vznikat také malé množství kyseliny chlorovodíkové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Tyto kyseliny pak dopadají na zem ve formě deště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cs">
                <a:solidFill>
                  <a:schemeClr val="dk1"/>
                </a:solidFill>
              </a:rPr>
              <a:t>Přírodní zdroje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Hlavními zdroji kyselinotvorných plynů jsou sopky                                            a biologické procesy odehrávající se jak na souši tak i v bažinách a oceánech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cs">
                <a:solidFill>
                  <a:schemeClr val="dk1"/>
                </a:solidFill>
              </a:rPr>
              <a:t>Antropogenní zdroje (lidské)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Plyny pocházející z lidské činnosti jsou z oblasti                                 průmyslu, energetiky, automobilové dopravy                                                            a zemědělství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9525" y="2673200"/>
            <a:ext cx="2932775" cy="21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 b="12890" l="-6300" r="6299" t="-12890"/>
          <a:stretch/>
        </p:blipFill>
        <p:spPr>
          <a:xfrm>
            <a:off x="6132700" y="513100"/>
            <a:ext cx="2752551" cy="144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Následky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8323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H</a:t>
            </a:r>
            <a:r>
              <a:rPr lang="cs">
                <a:solidFill>
                  <a:schemeClr val="dk1"/>
                </a:solidFill>
              </a:rPr>
              <a:t>ynutí ryb - ve vodě s pH nižším než 4,5 téměř žádná ryba nepřežije (běžné </a:t>
            </a:r>
            <a:br>
              <a:rPr lang="cs">
                <a:solidFill>
                  <a:schemeClr val="dk1"/>
                </a:solidFill>
              </a:rPr>
            </a:br>
            <a:r>
              <a:rPr lang="cs">
                <a:solidFill>
                  <a:schemeClr val="dk1"/>
                </a:solidFill>
              </a:rPr>
              <a:t>                   pH vody bývá 6 a více)                                                                                                                                                                                 </a:t>
            </a:r>
            <a:br>
              <a:rPr lang="cs">
                <a:solidFill>
                  <a:schemeClr val="dk1"/>
                </a:solidFill>
              </a:rPr>
            </a:br>
            <a:r>
              <a:rPr lang="cs">
                <a:solidFill>
                  <a:schemeClr val="dk1"/>
                </a:solidFill>
              </a:rPr>
              <a:t>                 - </a:t>
            </a: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kyselina ve vodě přerušuje produkci enzymů, které umožňují                                                    </a:t>
            </a:r>
            <a:br>
              <a:rPr lang="cs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                    pstruhovým larv</a:t>
            </a: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ám uniknout z jejich vajec                                                                                                  </a:t>
            </a:r>
            <a:br>
              <a:rPr lang="cs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                 - mobilizuje toxické kovy jako hliník v jezerech, který způsobuje                         </a:t>
            </a:r>
            <a:br>
              <a:rPr lang="cs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                   nadbytek slizu a obaluje rybí žábry, tím zamezuje řádnému            </a:t>
            </a:r>
            <a:br>
              <a:rPr lang="cs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                   dýchání - hliník ve vodě způsobuje Alzheimerovu chorobu                                                                                                          </a:t>
            </a:r>
            <a:br>
              <a:rPr lang="cs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                 - růst fytoplanktonu je potlačován vysokou kyselostí vod a zvířata,     </a:t>
            </a:r>
            <a:br>
              <a:rPr lang="cs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                   která se jím živí (trpí hladem)                                                                                     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chemeClr val="dk1"/>
                </a:solidFill>
                <a:highlight>
                  <a:srgbClr val="FFFFFF"/>
                </a:highlight>
              </a:rPr>
              <a:t>            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Následky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P</a:t>
            </a:r>
            <a:r>
              <a:rPr lang="cs">
                <a:solidFill>
                  <a:schemeClr val="dk1"/>
                </a:solidFill>
              </a:rPr>
              <a:t>oškozování stromů - kyselé deště porušují voskovitý povrch na listech (stromy jsou náchylnější k mrazu, houbám a hmyzu)                                                         </a:t>
            </a:r>
            <a:br>
              <a:rPr lang="cs">
                <a:solidFill>
                  <a:schemeClr val="dk1"/>
                </a:solidFill>
              </a:rPr>
            </a:br>
            <a:r>
              <a:rPr lang="cs">
                <a:solidFill>
                  <a:schemeClr val="dk1"/>
                </a:solidFill>
              </a:rPr>
              <a:t>                                 - zpomalení růstu kořenů (málo výživy pro strom)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Kyselina reaguje s vápencem - poškozuje omítky, sochy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175" y="2901750"/>
            <a:ext cx="3131650" cy="209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9950" y="2901750"/>
            <a:ext cx="2790041" cy="20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tomu zabránit?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O</a:t>
            </a:r>
            <a:r>
              <a:rPr lang="cs">
                <a:solidFill>
                  <a:schemeClr val="dk1"/>
                </a:solidFill>
              </a:rPr>
              <a:t>dsíření tepelných elektráren, snížení spotřeby fosilních paliv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400">
                <a:solidFill>
                  <a:schemeClr val="dk1"/>
                </a:solidFill>
              </a:rPr>
              <a:t>Jak mohu pomoci já?</a:t>
            </a:r>
            <a:endParaRPr sz="24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cs">
                <a:solidFill>
                  <a:schemeClr val="dk1"/>
                </a:solidFill>
              </a:rPr>
              <a:t>O</a:t>
            </a:r>
            <a:r>
              <a:rPr lang="cs">
                <a:solidFill>
                  <a:schemeClr val="dk1"/>
                </a:solidFill>
              </a:rPr>
              <a:t>mezení spotřeby energií, šetrnější způsoby dopravy = chůze, kolo, hromadná doprava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400" y="3358750"/>
            <a:ext cx="2600001" cy="146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Odkazy-informace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cs" sz="1400" u="sng">
                <a:solidFill>
                  <a:schemeClr val="hlink"/>
                </a:solidFill>
                <a:hlinkClick r:id="rId3"/>
              </a:rPr>
              <a:t>Kyselý déšť – Wikipedie (wikipedia.org)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cs" sz="1400" u="sng">
                <a:solidFill>
                  <a:schemeClr val="hlink"/>
                </a:solidFill>
                <a:hlinkClick r:id="rId4"/>
              </a:rPr>
              <a:t>https://zajimej.se/slovnik-pojmu/kysely-dest/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cs" sz="1400" u="sng">
                <a:solidFill>
                  <a:schemeClr val="hlink"/>
                </a:solidFill>
                <a:hlinkClick r:id="rId5"/>
              </a:rPr>
              <a:t>http://www.ekopolis.cz/ekowiki/ud%C3%A1losti/%C4%8Derven%C3%A9-ud%C3%A1losti/kysel%C3%BD-d%C3%A9%C5%A1%C5%A5.aspx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>
                <a:solidFill>
                  <a:schemeClr val="dk1"/>
                </a:solidFill>
              </a:rPr>
              <a:t>Odkazy-obrázky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311700" y="3216250"/>
            <a:ext cx="77940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cs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https://commons.wikimedia.org/wiki/File:Acid_rain_woods1.JPG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cs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https://commons.wikimedia.org/wiki/File:Pollution_-_Damaged_by_acid_rain.jpg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cs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https://commons.wikimedia.org/wiki/File:Gavin_Power_Plant.jpg</a:t>
            </a:r>
            <a:r>
              <a:rPr lang="cs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cs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https://www.thenewfederalist.eu/a-smoking-volcano-tackling-ableism-and-the-forces-fuelling-it-within-the?lang=fr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arenR"/>
            </a:pPr>
            <a:r>
              <a:rPr lang="cs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https://www.javatpoint.com/acid-rain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