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954" y="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207c4947a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207c4947a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207c4947a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207c4947a1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207c4947a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207c4947a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207c4947a1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207c4947a1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231890e4d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231890e4d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231890e4da_2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231890e4da_2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207c4947a1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207c4947a1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207c4947a1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207c4947a1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207c4947a1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207c4947a1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google.com/url?sa=i&amp;url=https://www.istockphoto.com/vector/emoticon-turtle-cartoon-crying-gm1303569372-394986779&amp;psig=AOvVaw1SlO3D-NHcjW8gk7m9p6uV&amp;ust=1649183464193000&amp;source=images&amp;cd=vfe&amp;ved=0CAoQjRxqFwoTCIicv6aF-_YCFQAAAAAdAAAAABAD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owee.cz/planeta/4516-nabizeji-vam-v-obchode-papirovou-tasku-igelitova-je-v-mnoha-ohledech-ekologictejsi" TargetMode="External"/><Relationship Id="rId13" Type="http://schemas.openxmlformats.org/officeDocument/2006/relationships/hyperlink" Target="http://okinawa-turtles.com/?p=168" TargetMode="External"/><Relationship Id="rId3" Type="http://schemas.openxmlformats.org/officeDocument/2006/relationships/hyperlink" Target="https://www.dewolf.cz/wp-content/uploads/2019/02/trideny-odpad.jpg" TargetMode="External"/><Relationship Id="rId7" Type="http://schemas.openxmlformats.org/officeDocument/2006/relationships/hyperlink" Target="https://www.jutebag.co.uk/alternatives-to-plastic-bags/" TargetMode="External"/><Relationship Id="rId12" Type="http://schemas.openxmlformats.org/officeDocument/2006/relationships/hyperlink" Target="https://www.ceskenoviny.cz/zpravy/infografika-plastovy-odpad-a-jeho-recyklace-v-eu/2062816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dn.myshoptet.com/usr/www.ututatise.cz/user/shop/big/71_zelvi-taska-pomahame.jpg?5e8b04b1" TargetMode="External"/><Relationship Id="rId11" Type="http://schemas.openxmlformats.org/officeDocument/2006/relationships/hyperlink" Target="https://www.samosebou.cz/2022/03/28/uklidit-cesko-neni-samo-sebou-jak-to-bude-v-roce-2022/" TargetMode="External"/><Relationship Id="rId5" Type="http://schemas.openxmlformats.org/officeDocument/2006/relationships/hyperlink" Target="https://image.shutterstock.com/z/stock-vector-a-turtle-captured-into-fisherman-net-suffering-environment-environmental-problem-polluted-ocean-445957348.jpg" TargetMode="External"/><Relationship Id="rId15" Type="http://schemas.openxmlformats.org/officeDocument/2006/relationships/hyperlink" Target="https://www.caoh.cz/aktuality/plastovy-odpad-a-jeho-recyklace-v-eu.html" TargetMode="External"/><Relationship Id="rId10" Type="http://schemas.openxmlformats.org/officeDocument/2006/relationships/hyperlink" Target="https://www.europarl.europa.eu/news/cs/headlines/society/20181005STO15110/plasty-v-oceanech-fakta-dusledky-a-nova-opatreni-eu-infografika" TargetMode="External"/><Relationship Id="rId4" Type="http://schemas.openxmlformats.org/officeDocument/2006/relationships/hyperlink" Target="https://jsme.cz/napady-na-likvidaci-plastu-vitany-jak-vypadaji-ostrovy-plastu-dnes" TargetMode="External"/><Relationship Id="rId9" Type="http://schemas.openxmlformats.org/officeDocument/2006/relationships/hyperlink" Target="https://www.osn.cz/fakta-o-znecisteni-mori-a-oceanu/" TargetMode="External"/><Relationship Id="rId14" Type="http://schemas.openxmlformats.org/officeDocument/2006/relationships/hyperlink" Target="https://www.condorferries.co.uk/plastic-in-the-ocean-statistics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jsme.cz/Admin/Image?id=fd49552c-ba1c-45e7-a2fc-de8962c0486e&amp;width=800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hyperlink" Target="https://image.shutterstock.com/shutterstock/photos/445957348/display_1500/stock-vector-a-turtle-captured-into-fisherman-net-suffering-environment-environmental-problem-polluted-ocean-445957348.jpg" TargetMode="External"/><Relationship Id="rId10" Type="http://schemas.openxmlformats.org/officeDocument/2006/relationships/hyperlink" Target="http://okinawa-turtles.com/?p=168" TargetMode="External"/><Relationship Id="rId4" Type="http://schemas.openxmlformats.org/officeDocument/2006/relationships/hyperlink" Target="https://www.ecologiaverde.com/causas-y-consecuencias-de-la-contaminacion-del-agua-614.html" TargetMode="Externa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wolf.cz/wp-content/uploads/2019/02/trideny-odpad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t24.ceskatelevize.cz/veda/2428387-plastovy-kontinent-v-tichem-oceanu-uz-je-vetsi-nez-nemecko-francie-a-spanelsk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europarl.europa.eu/resources/library/images/20181011PHT15759/20181011PHT15759_original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europarl.europa.eu/resources/library/images/20181011PHT15760/20181011PHT15760_original.pn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www.mcpenshop.cz/taska-papirova-32-x-39-cm-prirodni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dn.myshoptet.com/usr/www.ututatise.cz/user/shop/big/71_zelvi-taska-pomahame.jpg?5e8b04b1" TargetMode="External"/><Relationship Id="rId5" Type="http://schemas.openxmlformats.org/officeDocument/2006/relationships/hyperlink" Target="https://www.indiamart.com/shribalaji-sales-sangli/jute-bag.html" TargetMode="External"/><Relationship Id="rId10" Type="http://schemas.openxmlformats.org/officeDocument/2006/relationships/image" Target="../media/image13.png"/><Relationship Id="rId4" Type="http://schemas.openxmlformats.org/officeDocument/2006/relationships/hyperlink" Target="https://ihranice.cz/806/novinka-v-penny-ekologicke-ovosacky-i-v-hranicich" TargetMode="Externa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-YcTh8bT4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hyperlink" Target="https://cdn.myshoptet.com/usr/www.houpy.cz/user/shop/detail/7098_stazeny-soubor--7.jpg?5e5d02a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717450" y="229550"/>
            <a:ext cx="7709100" cy="306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Comic Sans MS"/>
                <a:ea typeface="Comic Sans MS"/>
                <a:cs typeface="Comic Sans MS"/>
                <a:sym typeface="Comic Sans MS"/>
              </a:rPr>
              <a:t>(plastový)</a:t>
            </a:r>
            <a:br>
              <a:rPr lang="cs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cs">
                <a:latin typeface="Comic Sans MS"/>
                <a:ea typeface="Comic Sans MS"/>
                <a:cs typeface="Comic Sans MS"/>
                <a:sym typeface="Comic Sans MS"/>
              </a:rPr>
              <a:t>odpad</a:t>
            </a:r>
            <a:br>
              <a:rPr lang="cs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cs">
                <a:latin typeface="Comic Sans MS"/>
                <a:ea typeface="Comic Sans MS"/>
                <a:cs typeface="Comic Sans MS"/>
                <a:sym typeface="Comic Sans MS"/>
              </a:rPr>
              <a:t>(v mořích)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1524025" y="3387150"/>
            <a:ext cx="5672700" cy="403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cs" sz="1690">
                <a:solidFill>
                  <a:srgbClr val="434343"/>
                </a:solidFill>
              </a:rPr>
              <a:t>   a vážně smutný želvy</a:t>
            </a:r>
            <a:endParaRPr sz="1690">
              <a:solidFill>
                <a:srgbClr val="434343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l="-112689" t="3860" r="112689" b="-3860"/>
          <a:stretch/>
        </p:blipFill>
        <p:spPr>
          <a:xfrm>
            <a:off x="3103765" y="0"/>
            <a:ext cx="293647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1474" y="229550"/>
            <a:ext cx="2569800" cy="4501276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3405900" y="3991925"/>
            <a:ext cx="23322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>
                <a:solidFill>
                  <a:srgbClr val="85200C"/>
                </a:solidFill>
              </a:rPr>
              <a:t>Dorota Pirošuková </a:t>
            </a:r>
            <a:endParaRPr sz="1200">
              <a:solidFill>
                <a:srgbClr val="85200C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>
                <a:solidFill>
                  <a:srgbClr val="85200C"/>
                </a:solidFill>
              </a:rPr>
              <a:t>a </a:t>
            </a:r>
            <a:endParaRPr sz="1200">
              <a:solidFill>
                <a:srgbClr val="85200C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>
                <a:solidFill>
                  <a:srgbClr val="85200C"/>
                </a:solidFill>
              </a:rPr>
              <a:t>Anna Doležalová</a:t>
            </a:r>
            <a:endParaRPr sz="1200">
              <a:solidFill>
                <a:srgbClr val="85200C"/>
              </a:solidFill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574" y="229550"/>
            <a:ext cx="2569800" cy="4501276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6890475" y="4745225"/>
            <a:ext cx="1293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4"/>
              </a:rPr>
              <a:t>smutná želva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zdroje</a:t>
            </a:r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3"/>
              </a:rPr>
              <a:t>https://www.dewolf.cz/wp-content/uploads/2019/02/trideny-odpad.jpg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4"/>
              </a:rPr>
              <a:t>https://jsme.cz/napady-na-likvidaci-plastu-vitany-jak-vypadaji-ostrovy-plastu-dnes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5"/>
              </a:rPr>
              <a:t>https://image.shutterstock.com/z/stock-vector-a-turtle-captured-into-fisherman-net-suffering-environment-environmental-problem-polluted-ocean-445957348.jpg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6"/>
              </a:rPr>
              <a:t>https://cdn.myshoptet.com/usr/www.ututatise.cz/user/shop/big/71_zelvi-taska-pomahame.jpg?5e8b04b1</a:t>
            </a:r>
            <a:r>
              <a:rPr lang="cs"/>
              <a:t/>
            </a:r>
            <a:br>
              <a:rPr lang="cs"/>
            </a:br>
            <a:r>
              <a:rPr lang="cs"/>
              <a:t/>
            </a:r>
            <a:br>
              <a:rPr lang="cs"/>
            </a:br>
            <a:r>
              <a:rPr lang="cs" u="sng">
                <a:solidFill>
                  <a:schemeClr val="hlink"/>
                </a:solidFill>
                <a:hlinkClick r:id="rId7"/>
              </a:rPr>
              <a:t>https://www.jutebag.co.uk/alternatives-to-plastic-bags/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8"/>
              </a:rPr>
              <a:t>https://www.flowee.cz/planeta/4516-nabizeji-vam-v-obchode-papirovou-tasku-igelitova-je-v-mnoha-ohledech-ekologictejsi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9"/>
              </a:rPr>
              <a:t>https://www.osn.cz/fakta-o-znecisteni-mori-a-oceanu/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10"/>
              </a:rPr>
              <a:t>https://www.europarl.europa.eu/news/cs/headlines/society/20181005STO15110/plasty-v-oceanech-fakta-dusledky-a-nova-opatreni-eu-infografika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11"/>
              </a:rPr>
              <a:t>https://www.samosebou.cz/2022/03/28/uklidit-cesko-neni-samo-sebou-jak-to-bude-v-roce-2022/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12"/>
              </a:rPr>
              <a:t>https://www.ceskenoviny.cz/zpravy/infografika-plastovy-odpad-a-jeho-recyklace-v-eu/2062816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13"/>
              </a:rPr>
              <a:t>http://okinawa-turtles.com/?p=168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400" u="sng">
                <a:solidFill>
                  <a:schemeClr val="hlink"/>
                </a:solidFill>
                <a:hlinkClick r:id="rId14"/>
              </a:rPr>
              <a:t>https://www.condorferries.co.uk/plastic-in-the-ocean-statistics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" sz="1400" u="sng">
                <a:solidFill>
                  <a:schemeClr val="hlink"/>
                </a:solidFill>
                <a:hlinkClick r:id="rId15"/>
              </a:rPr>
              <a:t>https://www.caoh.cz/aktuality/plastovy-odpad-a-jeho-recyklace-v-eu.html</a:t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188050"/>
            <a:ext cx="8520600" cy="3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Teď máš brečet</a:t>
            </a: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-436175" y="1379650"/>
            <a:ext cx="8740800" cy="38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/>
          </a:p>
          <a:p>
            <a:pPr marL="685800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600"/>
              <a:t> </a:t>
            </a:r>
            <a:r>
              <a:rPr lang="cs" sz="1600" u="sng">
                <a:solidFill>
                  <a:schemeClr val="hlink"/>
                </a:solidFill>
                <a:hlinkClick r:id="rId3"/>
              </a:rPr>
              <a:t>odkaz obrázku</a:t>
            </a:r>
            <a:endParaRPr sz="1600"/>
          </a:p>
          <a:p>
            <a:pPr marL="182880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600"/>
              <a:t>  </a:t>
            </a:r>
            <a:endParaRPr sz="1600"/>
          </a:p>
          <a:p>
            <a:pPr marL="182880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600" u="sng">
                <a:solidFill>
                  <a:schemeClr val="hlink"/>
                </a:solidFill>
                <a:hlinkClick r:id="rId4"/>
              </a:rPr>
              <a:t>odkaz obrázku</a:t>
            </a:r>
            <a:endParaRPr sz="1600"/>
          </a:p>
          <a:p>
            <a:pPr marL="182880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600"/>
              <a:t> </a:t>
            </a:r>
            <a:endParaRPr sz="1600"/>
          </a:p>
          <a:p>
            <a:pPr marL="182880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cs" sz="1600"/>
              <a:t> </a:t>
            </a:r>
            <a:r>
              <a:rPr lang="cs" sz="1600" u="sng">
                <a:solidFill>
                  <a:schemeClr val="hlink"/>
                </a:solidFill>
                <a:hlinkClick r:id="rId5"/>
              </a:rPr>
              <a:t>odkaz obrázku</a:t>
            </a:r>
            <a:endParaRPr sz="1600"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69651" y="2708050"/>
            <a:ext cx="2899853" cy="3093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436175" y="700625"/>
            <a:ext cx="4496826" cy="299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118575" y="-235275"/>
            <a:ext cx="4642450" cy="309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538475" y="3510400"/>
            <a:ext cx="1765875" cy="163309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/>
        </p:nvSpPr>
        <p:spPr>
          <a:xfrm>
            <a:off x="7602475" y="3172175"/>
            <a:ext cx="1428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10"/>
              </a:rPr>
              <a:t>odkaz obrázku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Druhy odpadů (který snad znáš z druhý třídy)</a:t>
            </a:r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311700" y="1248900"/>
            <a:ext cx="8520600" cy="38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 Problémem</a:t>
            </a:r>
            <a:br>
              <a:rPr lang="cs"/>
            </a:br>
            <a:r>
              <a:rPr lang="cs"/>
              <a:t>posledních let jsou</a:t>
            </a:r>
            <a:br>
              <a:rPr lang="cs"/>
            </a:br>
            <a:r>
              <a:rPr lang="cs"/>
              <a:t>plasty vyhazované</a:t>
            </a:r>
            <a:br>
              <a:rPr lang="cs"/>
            </a:br>
            <a:r>
              <a:rPr lang="cs"/>
              <a:t>do moří </a:t>
            </a:r>
            <a:br>
              <a:rPr lang="cs"/>
            </a:br>
            <a:r>
              <a:rPr lang="cs"/>
              <a:t>(denně je do</a:t>
            </a:r>
            <a:br>
              <a:rPr lang="cs"/>
            </a:br>
            <a:r>
              <a:rPr lang="cs"/>
              <a:t>Středomoří </a:t>
            </a:r>
            <a:br>
              <a:rPr lang="cs"/>
            </a:br>
            <a:r>
              <a:rPr lang="cs"/>
              <a:t>vyhazováno </a:t>
            </a:r>
            <a:br>
              <a:rPr lang="cs"/>
            </a:br>
            <a:r>
              <a:rPr lang="cs" b="1"/>
              <a:t>730 tun</a:t>
            </a:r>
            <a:r>
              <a:rPr lang="cs"/>
              <a:t> odpadu)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																	</a:t>
            </a:r>
            <a:r>
              <a:rPr lang="cs" u="sng">
                <a:solidFill>
                  <a:schemeClr val="hlink"/>
                </a:solidFill>
                <a:hlinkClick r:id="rId3"/>
              </a:rPr>
              <a:t>odkaz obrázku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8975" y="1109725"/>
            <a:ext cx="6050651" cy="4033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Znečištění moří</a:t>
            </a:r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/>
              <a:t>Plastové ostrovy</a:t>
            </a:r>
            <a:br>
              <a:rPr lang="cs" sz="1800"/>
            </a:br>
            <a:r>
              <a:rPr lang="cs" sz="1500"/>
              <a:t>největší ostrov Tichém oceánu je už větší než Německo, Francie a Španělsko dohromady</a:t>
            </a: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500"/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2"/>
          </p:nvPr>
        </p:nvSpPr>
        <p:spPr>
          <a:xfrm>
            <a:off x="5100950" y="1017725"/>
            <a:ext cx="3999900" cy="41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/>
              <a:t>Pláže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na pláži nejčastěji najdeme:</a:t>
            </a:r>
            <a:endParaRPr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lahve a víčka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nedopalky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vatové tyčinky do uší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obaly chipsů a sladkostí. rychlého občerstvení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hygienické potřeby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Igelitky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příbory, míchátka, brčka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jednorázové kelímky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Opravdu si takhle představuješ idylu na pláži?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3"/>
              </a:rPr>
              <a:t>odkaz obrázku</a:t>
            </a:r>
            <a:endParaRPr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350" y="2363425"/>
            <a:ext cx="4940725" cy="278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7"/>
          <p:cNvPicPr preferRelativeResize="0"/>
          <p:nvPr/>
        </p:nvPicPr>
        <p:blipFill rotWithShape="1">
          <a:blip r:embed="rId3">
            <a:alphaModFix/>
          </a:blip>
          <a:srcRect t="2292" b="39367"/>
          <a:stretch/>
        </p:blipFill>
        <p:spPr>
          <a:xfrm>
            <a:off x="159875" y="90223"/>
            <a:ext cx="4632749" cy="4759598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/>
        </p:nvSpPr>
        <p:spPr>
          <a:xfrm>
            <a:off x="582300" y="745300"/>
            <a:ext cx="487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7"/>
          <p:cNvSpPr txBox="1"/>
          <p:nvPr/>
        </p:nvSpPr>
        <p:spPr>
          <a:xfrm>
            <a:off x="6343375" y="4594450"/>
            <a:ext cx="149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4"/>
              </a:rPr>
              <a:t>odkaz obrázku</a:t>
            </a:r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 rotWithShape="1">
          <a:blip r:embed="rId3">
            <a:alphaModFix/>
          </a:blip>
          <a:srcRect l="11809" t="59924" r="6183" b="10816"/>
          <a:stretch/>
        </p:blipFill>
        <p:spPr>
          <a:xfrm>
            <a:off x="4792625" y="194675"/>
            <a:ext cx="4204076" cy="26415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/>
          <p:nvPr/>
        </p:nvSpPr>
        <p:spPr>
          <a:xfrm>
            <a:off x="5260500" y="3308575"/>
            <a:ext cx="3426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každou minutu přibude v oceánech asi jeden náklaďák plastů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8"/>
          <p:cNvPicPr preferRelativeResize="0"/>
          <p:nvPr/>
        </p:nvPicPr>
        <p:blipFill rotWithShape="1">
          <a:blip r:embed="rId3">
            <a:alphaModFix/>
          </a:blip>
          <a:srcRect t="23267" b="31101"/>
          <a:stretch/>
        </p:blipFill>
        <p:spPr>
          <a:xfrm>
            <a:off x="1556363" y="1001675"/>
            <a:ext cx="6031275" cy="385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8"/>
          <p:cNvSpPr txBox="1"/>
          <p:nvPr/>
        </p:nvSpPr>
        <p:spPr>
          <a:xfrm>
            <a:off x="1721100" y="237700"/>
            <a:ext cx="5701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TYPY ODPADU V MOŘÍCH A OCEÁNECH</a:t>
            </a:r>
            <a:endParaRPr/>
          </a:p>
        </p:txBody>
      </p:sp>
      <p:sp>
        <p:nvSpPr>
          <p:cNvPr id="102" name="Google Shape;102;p18"/>
          <p:cNvSpPr txBox="1"/>
          <p:nvPr/>
        </p:nvSpPr>
        <p:spPr>
          <a:xfrm>
            <a:off x="7688450" y="4459100"/>
            <a:ext cx="142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4"/>
              </a:rPr>
              <a:t>odkaz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Co mám použít místo plastového sáčku?</a:t>
            </a:r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9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Papír</a:t>
            </a:r>
            <a:br>
              <a:rPr lang="cs"/>
            </a:br>
            <a:r>
              <a:rPr lang="cs" sz="1500"/>
              <a:t>-na několik málo použití</a:t>
            </a:r>
            <a:br>
              <a:rPr lang="cs" sz="1500"/>
            </a:br>
            <a:r>
              <a:rPr lang="cs" sz="1500"/>
              <a:t>-kácení stromů</a:t>
            </a:r>
            <a:br>
              <a:rPr lang="cs" sz="1500"/>
            </a:br>
            <a:r>
              <a:rPr lang="cs" sz="1500"/>
              <a:t>-v mořích mohou zabít až 1 milion</a:t>
            </a:r>
            <a:br>
              <a:rPr lang="cs" sz="1500"/>
            </a:br>
            <a:r>
              <a:rPr lang="cs" sz="1500"/>
              <a:t> mořských ptáků a 100 000 savců</a:t>
            </a:r>
            <a:br>
              <a:rPr lang="cs" sz="1500"/>
            </a:br>
            <a:r>
              <a:rPr lang="cs" sz="1500"/>
              <a:t>			 </a:t>
            </a:r>
            <a:r>
              <a:rPr lang="cs" sz="1500" u="sng">
                <a:solidFill>
                  <a:schemeClr val="hlink"/>
                </a:solidFill>
                <a:hlinkClick r:id="rId3"/>
              </a:rPr>
              <a:t>odkaz obrázku</a:t>
            </a: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500"/>
              <a:t> Ovosáčky</a:t>
            </a: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500"/>
              <a:t>-používají se na ovoce</a:t>
            </a:r>
            <a:br>
              <a:rPr lang="cs" sz="1500"/>
            </a:br>
            <a:r>
              <a:rPr lang="cs" sz="1500"/>
              <a:t> zeleninu ale i pečivo</a:t>
            </a:r>
            <a:br>
              <a:rPr lang="cs" sz="1500"/>
            </a:br>
            <a:r>
              <a:rPr lang="cs" sz="1500"/>
              <a:t>-opakovaně použitelný</a:t>
            </a:r>
            <a:br>
              <a:rPr lang="cs" sz="1500"/>
            </a:br>
            <a:r>
              <a:rPr lang="cs" sz="1500"/>
              <a:t>-téměř v každém</a:t>
            </a:r>
            <a:br>
              <a:rPr lang="cs" sz="1500"/>
            </a:br>
            <a:r>
              <a:rPr lang="cs" sz="1500"/>
              <a:t>supermarketu </a:t>
            </a:r>
            <a:endParaRPr sz="1500"/>
          </a:p>
          <a:p>
            <a:pPr marL="9144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" sz="1500" u="sng">
                <a:solidFill>
                  <a:schemeClr val="hlink"/>
                </a:solidFill>
                <a:hlinkClick r:id="rId4"/>
              </a:rPr>
              <a:t>odkaz obrázku</a:t>
            </a:r>
            <a:endParaRPr sz="1500"/>
          </a:p>
        </p:txBody>
      </p:sp>
      <p:sp>
        <p:nvSpPr>
          <p:cNvPr id="109" name="Google Shape;109;p19"/>
          <p:cNvSpPr txBox="1">
            <a:spLocks noGrp="1"/>
          </p:cNvSpPr>
          <p:nvPr>
            <p:ph type="body" idx="2"/>
          </p:nvPr>
        </p:nvSpPr>
        <p:spPr>
          <a:xfrm>
            <a:off x="4694225" y="1338925"/>
            <a:ext cx="4347000" cy="39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Tašky z juty</a:t>
            </a:r>
            <a:br>
              <a:rPr lang="cs"/>
            </a:br>
            <a:r>
              <a:rPr lang="cs"/>
              <a:t>-kompostovatelné</a:t>
            </a:r>
            <a:br>
              <a:rPr lang="cs"/>
            </a:br>
            <a:r>
              <a:rPr lang="cs"/>
              <a:t>-pevné a dlouhá životnost</a:t>
            </a:r>
            <a:br>
              <a:rPr lang="cs"/>
            </a:br>
            <a:r>
              <a:rPr lang="cs"/>
              <a:t>(delší než bavlněné)       </a:t>
            </a:r>
            <a:r>
              <a:rPr lang="cs" u="sng">
                <a:solidFill>
                  <a:schemeClr val="hlink"/>
                </a:solidFill>
                <a:hlinkClick r:id="rId5"/>
              </a:rPr>
              <a:t>odkaz obrázku</a:t>
            </a:r>
            <a:r>
              <a:rPr lang="cs"/>
              <a:t/>
            </a:r>
            <a:br>
              <a:rPr lang="cs"/>
            </a:b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/>
            </a:r>
            <a:br>
              <a:rPr lang="cs"/>
            </a:b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Plátěné tašky</a:t>
            </a:r>
            <a:br>
              <a:rPr lang="cs"/>
            </a:br>
            <a:r>
              <a:rPr lang="cs"/>
              <a:t>-opakovaně použitelné</a:t>
            </a:r>
            <a:br>
              <a:rPr lang="cs"/>
            </a:br>
            <a:r>
              <a:rPr lang="cs"/>
              <a:t>-můžete si ji vyrobit doma		     </a:t>
            </a:r>
            <a:r>
              <a:rPr lang="cs" u="sng">
                <a:solidFill>
                  <a:schemeClr val="hlink"/>
                </a:solidFill>
                <a:hlinkClick r:id="rId6"/>
              </a:rPr>
              <a:t>odkaz obrázku</a:t>
            </a:r>
            <a:r>
              <a:rPr lang="cs"/>
              <a:t/>
            </a:r>
            <a:br>
              <a:rPr lang="cs"/>
            </a:br>
            <a:r>
              <a:rPr lang="cs"/>
              <a:t>-výroba látky je často energeticky náročná</a:t>
            </a:r>
            <a:br>
              <a:rPr lang="cs"/>
            </a:b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30113" y="51725"/>
            <a:ext cx="1969425" cy="196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78587" y="2277800"/>
            <a:ext cx="2472499" cy="1854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324800" y="939875"/>
            <a:ext cx="1464276" cy="146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644801" y="2624375"/>
            <a:ext cx="2049425" cy="229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Jak to vypadá s recyklací</a:t>
            </a:r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body" idx="1"/>
          </p:nvPr>
        </p:nvSpPr>
        <p:spPr>
          <a:xfrm>
            <a:off x="162975" y="953025"/>
            <a:ext cx="4243200" cy="39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/>
              <a:t>Teď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 míra recyklace plastu v EU (2018)</a:t>
            </a:r>
            <a:endParaRPr/>
          </a:p>
          <a:p>
            <a:pPr marL="457200" lvl="0" indent="-310832" algn="l" rtl="0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Litva (na prvním místě)</a:t>
            </a:r>
            <a:endParaRPr/>
          </a:p>
          <a:p>
            <a:pPr marL="457200" lvl="0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na pátém místě ČR (61%)</a:t>
            </a:r>
            <a:endParaRPr/>
          </a:p>
          <a:p>
            <a:pPr marL="457200" lvl="0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na posledním Malta (24%)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 </a:t>
            </a:r>
            <a:r>
              <a:rPr lang="cs" b="1"/>
              <a:t>Covid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Při pandemii šla recyklace stranou: roušky, igelitové sáčky a rukavice, respirátory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až</a:t>
            </a:r>
            <a:r>
              <a:rPr lang="cs" sz="1350"/>
              <a:t> polovina plastů se vyváží za hranice EU (problémem je, že například Čína omezila dovoz), EU se tak snaží najít jiné způsoby nakládání s plastovým odpadem </a:t>
            </a:r>
            <a:endParaRPr sz="135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" sz="1350"/>
              <a:t>často ale také státy vyvezou odpad za hranice a berou ho za recyklovaný, ve skutečnosti se to ani nemusí stát</a:t>
            </a:r>
            <a:endParaRPr sz="1350"/>
          </a:p>
        </p:txBody>
      </p:sp>
      <p:sp>
        <p:nvSpPr>
          <p:cNvPr id="120" name="Google Shape;120;p20"/>
          <p:cNvSpPr txBox="1">
            <a:spLocks noGrp="1"/>
          </p:cNvSpPr>
          <p:nvPr>
            <p:ph type="body" idx="2"/>
          </p:nvPr>
        </p:nvSpPr>
        <p:spPr>
          <a:xfrm>
            <a:off x="4832400" y="1017725"/>
            <a:ext cx="4158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/>
              <a:t>za pár let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300"/>
              <a:t>Co se stane s Tichomořským ostrovem?</a:t>
            </a:r>
            <a:endParaRPr sz="13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300"/>
              <a:t>bude se dál zvětšovat, pokud neomezíme používání plast nebo nezvýšíme recyklaci (plast by se recykloval a neházel</a:t>
            </a:r>
            <a:r>
              <a:rPr lang="cs" sz="1300">
                <a:highlight>
                  <a:schemeClr val="lt1"/>
                </a:highlight>
              </a:rPr>
              <a:t> se </a:t>
            </a:r>
            <a:r>
              <a:rPr lang="cs" sz="1300"/>
              <a:t>do moří)</a:t>
            </a:r>
            <a:endParaRPr sz="130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300"/>
              <a:t>cílem EU do roku 2030 je, aby 55 % plastového odpadu bylo recyklováno</a:t>
            </a:r>
            <a:endParaRPr sz="130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000"/>
              <a:t>EU také chce více omezit používání jednorázových plastů a mikroplastů</a:t>
            </a:r>
            <a:endParaRPr sz="10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130625" y="445025"/>
            <a:ext cx="8817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Jak můžeme pomoc zastavit nadměrné vyhazování plastů?</a:t>
            </a:r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body" idx="1"/>
          </p:nvPr>
        </p:nvSpPr>
        <p:spPr>
          <a:xfrm>
            <a:off x="130625" y="1152475"/>
            <a:ext cx="6420900" cy="38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EU omezilo: </a:t>
            </a:r>
            <a:br>
              <a:rPr lang="cs"/>
            </a:br>
            <a:r>
              <a:rPr lang="cs"/>
              <a:t> od roku 2015 omezení tenkých plastových tašek</a:t>
            </a:r>
            <a:br>
              <a:rPr lang="cs"/>
            </a:br>
            <a:r>
              <a:rPr lang="cs"/>
              <a:t> od roku 2021 by neměly být v prodeji:</a:t>
            </a:r>
            <a:br>
              <a:rPr lang="cs"/>
            </a:br>
            <a:r>
              <a:rPr lang="cs"/>
              <a:t>plastové příbory, brčka, vatové tyčinky a míchátka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Napadá tě jak můžeš pomoct ty?</a:t>
            </a:r>
            <a:br>
              <a:rPr lang="cs"/>
            </a:br>
            <a:r>
              <a:rPr lang="cs" sz="1600"/>
              <a:t>Např.: svačinu místo do plastového sáčku</a:t>
            </a:r>
            <a:br>
              <a:rPr lang="cs" sz="1600"/>
            </a:br>
            <a:r>
              <a:rPr lang="cs" sz="1600"/>
              <a:t>do krabičky na více použití, pití si můžeš nosit v láhvi místo si koupit pití v pet láhvi, nosit si svojí tašku do obchodu a používat třeba ovosáček, místo jednorázového brčka používej kovové či skleněně…</a:t>
            </a: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dk1"/>
                </a:solidFill>
                <a:highlight>
                  <a:srgbClr val="FFFF00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video, prosím pustit</a:t>
            </a:r>
            <a:r>
              <a:rPr lang="cs">
                <a:solidFill>
                  <a:schemeClr val="dk1"/>
                </a:solidFill>
                <a:highlight>
                  <a:srgbClr val="FFFF00"/>
                </a:highlight>
              </a:rPr>
              <a:t>!</a:t>
            </a:r>
            <a:endParaRPr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36576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"/>
              <a:t>                 </a:t>
            </a:r>
            <a:r>
              <a:rPr lang="cs" u="sng">
                <a:solidFill>
                  <a:schemeClr val="hlink"/>
                </a:solidFill>
                <a:hlinkClick r:id="rId4"/>
              </a:rPr>
              <a:t>odkaz obrázku</a:t>
            </a:r>
            <a:endParaRPr/>
          </a:p>
        </p:txBody>
      </p:sp>
      <p:pic>
        <p:nvPicPr>
          <p:cNvPr id="127" name="Google Shape;12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84576" y="1055335"/>
            <a:ext cx="3050474" cy="406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297</Words>
  <Application>Microsoft Office PowerPoint</Application>
  <PresentationFormat>Předvádění na obrazovce (16:9)</PresentationFormat>
  <Paragraphs>83</Paragraphs>
  <Slides>10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Arial</vt:lpstr>
      <vt:lpstr>Comic Sans MS</vt:lpstr>
      <vt:lpstr>Simple Light</vt:lpstr>
      <vt:lpstr>(plastový) odpad (v mořích)</vt:lpstr>
      <vt:lpstr>Teď máš brečet</vt:lpstr>
      <vt:lpstr>Druhy odpadů (který snad znáš z druhý třídy)</vt:lpstr>
      <vt:lpstr>Znečištění moří</vt:lpstr>
      <vt:lpstr>Prezentace aplikace PowerPoint</vt:lpstr>
      <vt:lpstr>Prezentace aplikace PowerPoint</vt:lpstr>
      <vt:lpstr>Co mám použít místo plastového sáčku?</vt:lpstr>
      <vt:lpstr>Jak to vypadá s recyklací</vt:lpstr>
      <vt:lpstr>Jak můžeme pomoc zastavit nadměrné vyhazování plastů?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(plastový) odpad (v mořích)</dc:title>
  <dc:creator>ichova</dc:creator>
  <cp:lastModifiedBy>ichova</cp:lastModifiedBy>
  <cp:revision>2</cp:revision>
  <dcterms:modified xsi:type="dcterms:W3CDTF">2022-04-08T08:03:48Z</dcterms:modified>
</cp:coreProperties>
</file>