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5" r:id="rId5"/>
    <p:sldId id="259" r:id="rId6"/>
    <p:sldId id="261" r:id="rId7"/>
    <p:sldId id="263" r:id="rId8"/>
    <p:sldId id="258" r:id="rId9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 snapToGrid="0" snapToObjects="1">
      <p:cViewPr varScale="1">
        <p:scale>
          <a:sx n="42" d="100"/>
          <a:sy n="42" d="100"/>
        </p:scale>
        <p:origin x="9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7DA9-8E68-E546-ABAF-931C77D6A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20077-AF16-774C-A9AC-4FB8AFFC4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53B9F-A82E-AD44-B646-EBDAD0C7C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F0626-E1A8-8A4C-A267-D6D2D3EA8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24DA4-A216-C147-8B04-2D460837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03035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E937-8E6C-EA4B-81D9-CF6F9E39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460253-D9D4-9548-9978-AEE76EFDC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421F-4F5B-9F4B-A2A4-120FE3661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321AD-9562-034B-AF80-9A645CE5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C41CC-6B2B-874C-B4AC-7756D21B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8350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166C2A-7AAA-244F-B22B-DB68AF014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D7C1-43C7-5941-8162-780429191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59547-6E99-1144-A184-C0CBFC30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831E0-4B00-CC47-BCCD-2A53FAEA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42B3D-0E7D-A043-8197-2A60ABE0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4495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9B72-E771-A84E-A51B-7589A8CCE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930A-F26A-714F-B62B-A26C152A3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9A229-6C4D-3845-9368-BC444410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10CA-6149-6744-A4C0-F126E972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101F5-0EB8-2C41-896E-0F74B09B8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72767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CE7B-64CB-0045-8915-10AD2287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86A2A-8D97-E344-8D8F-BF703D3CA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536AD-DB9B-A74C-8AFF-C9B3089C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25039-F8E6-7748-AECC-99DDF413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34098-E91D-BD4C-8D8E-57444415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55422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7B73-F738-0B4B-A966-840E77BF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95C9-EC28-094B-827C-1F15D8751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24726-10B0-9343-97B7-79F6BC14A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9BC83-F444-E447-9D80-A401A97B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22A55-1A67-8948-AC1C-6F67F2D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A92CC-D186-1548-9B8E-ADB1B5DEB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4422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33A8-4752-854A-A5B5-97C8AEBA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49720-7464-9146-BA30-7F64ABD68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A0CC-58BB-3142-88F6-93002C187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1E9D8-466A-D848-9E52-3DB50523F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CC855-3CDA-814D-ADC0-ACC613006C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B7B5A-2E2B-B240-A714-AFA33851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17484-FE00-D54E-8FDF-07E1DD76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CF0C1-F570-7543-8672-928D465E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159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7629-7C1A-E841-A664-62907625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1279E-27D8-6F48-AE7B-E2D0AD10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0D923-0FE2-F043-9928-AAF66FE0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65AEB-BE19-124D-B81A-5B45E416B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6190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C0C32-E3EE-CD42-9749-9F867683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57F45-4F5A-A341-8DE0-FFC0E878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17986-B400-4748-9120-69084A6A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5979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C882-E07F-4445-9DC1-6D6A5A32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8B111-E572-FF4B-89E3-646B2F1E7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8A7F1-E0FF-B743-AEFC-6A4C05B51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8EA26-D609-614F-A615-DC25A12D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E3DA1-2220-8D47-92CB-5C0A95DC4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7D245-874B-3945-BFA6-FCA5C908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8107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E14B-EF25-9E43-B180-84186937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1EA903-B7A7-F443-B3F9-8705C06CF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D1C65-F451-1148-8348-7517402BB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019B7-C93B-994A-A697-5BDD2CD3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88B76-D05A-5B4F-B427-D6495E59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AA338-437E-2249-9415-60C6F2BE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7782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348B51-6E3E-9A48-A549-7805BD26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B1795-DEF5-4A4E-BB09-BEA3B8B62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C91A3-D764-524B-AADB-1C419456E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FD12-EE75-B74D-91F7-99CC8075E7A0}" type="datetimeFigureOut">
              <a:rPr lang="en-CZ" smtClean="0"/>
              <a:t>04/08/2022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99948-FB33-9443-B28B-BDADC46BD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9C120-E64E-C34D-94AC-E7EF647CD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E5643-2468-834E-84C9-73EA5879D7F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6476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cksen.cz/blog/vse-o-sopkach-a-zajimavosti-o-sopkach-sveta/&amp;psig=AOvVaw3qpLEAmXgXdeavZmn-naz6&amp;ust=1649184451993000&amp;source=images&amp;cd=vfe&amp;ved=0CAoQjRxqFwoTCOCZo4CJ-_YCFQAAAAAdAAAAAB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docplayer.cz/6395694-Sopky-projekt-eu-penize-skolam-operacni-program-vzdelavani-pro-konkurenceschopnost.html&amp;psig=AOvVaw1SomxN-kZ7tPmHMf9ZTitV&amp;ust=1649104053756000&amp;source=images&amp;cd=vfe&amp;ved=0CAsQjRxqFwoTCJDemL3d-PYCFQAAAAAdAAAAAB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nedd.tiscali.cz/erupce-sedme-kategorie-mohou-zpusobit-apokalypsu-mozna-jeste-behem-naseho-zivota-311050&amp;psig=AOvVaw3PojBQ2_2ARoWZBbP2xdgU&amp;ust=1649187288272000&amp;source=images&amp;cd=vfe&amp;ved=0CAoQjRxqFwoTCNDNmcaT-_YCFQAAAAAdAAAAABA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emontana.cz/ohnivy-kruh-na-kole/&amp;psig=AOvVaw24ixdMbUp7w7gB_4MegkrW&amp;ust=1649187123647000&amp;source=images&amp;cd=vfe&amp;ved=0CAoQjRxqFwoTCLDn6vuS-_YCFQAAAAAdAAAAABAJ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theconversation.com/krakatoa-is-still-active-and-we-are-not-ready-for-the-tsunamis-another-eruption-would-generate-147250&amp;psig=AOvVaw0oWh3PJvPuuFFsH3swjVr-&amp;ust=1649184877256000&amp;source=images&amp;cd=vfe&amp;ved=0CAsQjRxqFwoTCPDes8yK-_YCFQAAAAAdAAAAABA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nasregion.cz/vybuch-sopky-mount-st-helens-jsme-dnes-zachytili-v-primem-prenosu-drive-indiani-v-legendach-107494/&amp;psig=AOvVaw0h1SWSEhHzMloPA0hquz0K&amp;ust=1649185259246000&amp;source=images&amp;cd=vfe&amp;ved=0CAoQjRxqFwoTCLCjwbiP-_YCFQAAAAAdAAAAABAD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islandica.cz/erupce-sopky-fagradalsfjall-island/&amp;psig=AOvVaw1oU4XUWutT0RMwpu-00lJB&amp;ust=1649185617664000&amp;source=images&amp;cd=vfe&amp;ved=0CAoQjRxqFwoTCMi-m6uN-_YCFQAAAAAdAAAAABA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docplayer.cz/6395694-Sopky-projekt-eu-penize-skolam-operacni-program-vzdelavani-pro-konkurenceschopnost.html&amp;psig=AOvVaw1SomxN-kZ7tPmHMf9ZTitV&amp;ust=1649104053756000&amp;source=images&amp;cd=vfe&amp;ved=0CAsQjRxqFwoTCJDemL3d-PYCFQAAAAAdAAAAABBR" TargetMode="External"/><Relationship Id="rId7" Type="http://schemas.openxmlformats.org/officeDocument/2006/relationships/hyperlink" Target="https://cs.wikipedia.org/wiki/Ohniv&#253;_kruh" TargetMode="External"/><Relationship Id="rId2" Type="http://schemas.openxmlformats.org/officeDocument/2006/relationships/hyperlink" Target="https://slideplayer.cz/slide/1926092/#amp_tf=Zdroj%3A%20%251%24s&amp;aoh=16481190633545&amp;referrer=https%3A%2F%2Fwww.google.com&amp;ampshare=https%3A%2F%2Fslideplayer.cz%2Fslide%2F1926092%2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.muni.cz/~herber/volcano.htm" TargetMode="External"/><Relationship Id="rId5" Type="http://schemas.openxmlformats.org/officeDocument/2006/relationships/hyperlink" Target="https://www.sandiegouniontribune.com/news/local-history/story/2021-05-21/from-the-archives-remembering-mount-st-helens-deadly-1981-eruption#:~:text=On%20May%2018%2C%201980%20Mount,until%201986%20before%20quieting%20down." TargetMode="External"/><Relationship Id="rId4" Type="http://schemas.openxmlformats.org/officeDocument/2006/relationships/hyperlink" Target="https://www.history.com/topics/natural-disasters-and-environment/krakatoa#:~:text=Krakatoa%20is%20a%20small%20volcanic,volcanic%20eruptions%20in%20human%20history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še o sopkách a zajímavosti o sopkách světa | CK SEN">
            <a:extLst>
              <a:ext uri="{FF2B5EF4-FFF2-40B4-BE49-F238E27FC236}">
                <a16:creationId xmlns:a16="http://schemas.microsoft.com/office/drawing/2014/main" id="{91F9ED6B-062A-954A-AF26-5A716512E6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5" r="-1" b="10223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13A88-137C-9444-9624-08593A39F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en-CZ" sz="6600">
                <a:solidFill>
                  <a:srgbClr val="FFFFFF"/>
                </a:solidFill>
              </a:rPr>
              <a:t>VÝBUCHY SOPEK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E0509-8482-144F-A008-5306C3F60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en-CZ">
                <a:solidFill>
                  <a:srgbClr val="FFFFFF"/>
                </a:solidFill>
              </a:rPr>
              <a:t>Markéta Kunclová a Markéta Holbová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FCF06-BC07-4449-97BF-D3731A7CF578}"/>
              </a:ext>
            </a:extLst>
          </p:cNvPr>
          <p:cNvSpPr txBox="1"/>
          <p:nvPr/>
        </p:nvSpPr>
        <p:spPr>
          <a:xfrm>
            <a:off x="0" y="6519436"/>
            <a:ext cx="101787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3"/>
              </a:rPr>
              <a:t>https://www.google.com/url?sa=i&amp;url=https%3A%2F%2Fwww.cksen.cz%2Fblog%2Fvse-o-sopkach-a-zajimavosti-o-sopkach-sveta%2F&amp;psig=AOvVaw3qpLEAmXgXdeavZmn-naz6&amp;ust=1649184451993000&amp;source=images&amp;cd=vfe&amp;ved=0CAoQjRxqFwoTCOCZo4CJ-_YCFQAAAAAdAAAAABAD</a:t>
            </a:r>
            <a:endParaRPr lang="en-CZ" sz="800" dirty="0"/>
          </a:p>
        </p:txBody>
      </p:sp>
    </p:spTree>
    <p:extLst>
      <p:ext uri="{BB962C8B-B14F-4D97-AF65-F5344CB8AC3E}">
        <p14:creationId xmlns:p14="http://schemas.microsoft.com/office/powerpoint/2010/main" val="2846951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177DE-3396-3D42-8DBF-1ADCBC57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CZ" sz="5400"/>
              <a:t>SOPKY</a:t>
            </a:r>
          </a:p>
        </p:txBody>
      </p:sp>
      <p:sp>
        <p:nvSpPr>
          <p:cNvPr id="13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A44AF-EB08-624B-8965-80CE3CEF5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CZ" sz="2200"/>
              <a:t>VZNIK – Střet litosferických desek -&gt; Rozlámání zemské kůry -&gt; Magma, které je pod tlakem se dostává na povrch -&gt; Vznik sopečného kráteru</a:t>
            </a:r>
          </a:p>
          <a:p>
            <a:r>
              <a:rPr lang="en-CZ" sz="2200"/>
              <a:t>POPIS-</a:t>
            </a:r>
          </a:p>
          <a:p>
            <a:endParaRPr lang="en-CZ" sz="2200"/>
          </a:p>
        </p:txBody>
      </p:sp>
      <p:pic>
        <p:nvPicPr>
          <p:cNvPr id="1028" name="Picture 4" descr="SOPKY PROJEKT EU PENÍZE ŠKOLÁM OPERAČNÍ PROGRAM VZDĚLÁVÁNÍ PRO  KONKURENCESCHOPNOST - PDF Free Download">
            <a:extLst>
              <a:ext uri="{FF2B5EF4-FFF2-40B4-BE49-F238E27FC236}">
                <a16:creationId xmlns:a16="http://schemas.microsoft.com/office/drawing/2014/main" id="{9E1070C6-1054-5149-A52C-F0F3E6FA7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3"/>
          <a:stretch/>
        </p:blipFill>
        <p:spPr bwMode="auto">
          <a:xfrm>
            <a:off x="6099048" y="1649650"/>
            <a:ext cx="5458968" cy="355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08DC227-12C3-AC41-9AC9-5D2CBB7F7A30}"/>
              </a:ext>
            </a:extLst>
          </p:cNvPr>
          <p:cNvSpPr txBox="1"/>
          <p:nvPr/>
        </p:nvSpPr>
        <p:spPr>
          <a:xfrm>
            <a:off x="0" y="6492875"/>
            <a:ext cx="88131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>
                <a:hlinkClick r:id="rId3"/>
              </a:rPr>
              <a:t>https://www.google.com/url?sa=i&amp;url=https%3A%2F%2Fdocplayer.cz%2F6395694-Sopky-projekt-eu-penize-skolam-operacni-program-vzdelavani-pro-konkurenceschopnost.html&amp;psig=AOvVaw1SomxN-kZ7tPmHMf9ZTitV&amp;ust=1649104053756000&amp;source=images&amp;cd=vfe&amp;ved=0CAsQjRxqFwoTCJDemL3d-PYCFQAAAAAdAAAAABBR</a:t>
            </a:r>
            <a:endParaRPr lang="en-CZ" sz="800"/>
          </a:p>
        </p:txBody>
      </p:sp>
    </p:spTree>
    <p:extLst>
      <p:ext uri="{BB962C8B-B14F-4D97-AF65-F5344CB8AC3E}">
        <p14:creationId xmlns:p14="http://schemas.microsoft.com/office/powerpoint/2010/main" val="68586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rupce sedmé kategorie mohou způsobit apokalypsu. Možná ještě během našeho  života | Nedd.cz">
            <a:extLst>
              <a:ext uri="{FF2B5EF4-FFF2-40B4-BE49-F238E27FC236}">
                <a16:creationId xmlns:a16="http://schemas.microsoft.com/office/drawing/2014/main" id="{BAA606DA-2CEE-8F4C-A336-A6AB9BA992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A103C-6B80-B142-85EE-942E20A4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CZ" sz="3600"/>
              <a:t>NÁSLEDKY SOPEČNÉ ČINNOSTI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ADEA8-C8CF-594E-B9FB-CA17738DF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CZ" sz="2000" dirty="0"/>
              <a:t>Sopečné zemětřesení</a:t>
            </a:r>
          </a:p>
          <a:p>
            <a:r>
              <a:rPr lang="en-CZ" sz="2000" dirty="0"/>
              <a:t>Deformace povrchu</a:t>
            </a:r>
          </a:p>
          <a:p>
            <a:r>
              <a:rPr lang="en-CZ" sz="2000" dirty="0"/>
              <a:t>Ukládání vrstev pyroklastik</a:t>
            </a:r>
          </a:p>
          <a:p>
            <a:r>
              <a:rPr lang="en-CZ" sz="2000" dirty="0"/>
              <a:t>Sesuvy svahového materiálu</a:t>
            </a:r>
          </a:p>
          <a:p>
            <a:r>
              <a:rPr lang="en-CZ" sz="2000" dirty="0"/>
              <a:t>Laharové proudy – sopečný bahnotok</a:t>
            </a:r>
          </a:p>
          <a:p>
            <a:r>
              <a:rPr lang="en-CZ" sz="2000" dirty="0"/>
              <a:t>Tsunami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F325F5-46CF-EC45-B766-F24951BE030D}"/>
              </a:ext>
            </a:extLst>
          </p:cNvPr>
          <p:cNvSpPr txBox="1"/>
          <p:nvPr/>
        </p:nvSpPr>
        <p:spPr>
          <a:xfrm>
            <a:off x="6128269" y="6137999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3"/>
              </a:rPr>
              <a:t>https://www.google.com/url?sa=i&amp;url=https%3A%2F%2Fnedd.tiscali.cz%2Ferupce-sedme-kategorie-mohou-zpusobit-apokalypsu-mozna-jeste-behem-naseho-zivota-311050&amp;psig=AOvVaw3PojBQ2_2ARoWZBbP2xdgU&amp;ust=1649187288272000&amp;source=images&amp;cd=vfe&amp;ved=0CAoQjRxqFwoTCNDNmcaT-_YCFQAAAAAdAAAAABAD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2824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ACC26-7D67-ED47-8BF7-E460C8024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CZ" sz="5400"/>
              <a:t>OHNIVÝ PRSTENEC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4165-2F7F-3E42-923E-972A1450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CZ" sz="2200"/>
              <a:t>Pásmo okolo Tichého oceánu charakteristické častým projevem vulkanické činnosti a zemětřesení.</a:t>
            </a:r>
          </a:p>
          <a:p>
            <a:r>
              <a:rPr lang="en-CZ" sz="2200"/>
              <a:t>452 sopek</a:t>
            </a:r>
          </a:p>
        </p:txBody>
      </p:sp>
      <p:pic>
        <p:nvPicPr>
          <p:cNvPr id="7170" name="Picture 2" descr="Dát si s dětmi okruh na kole.“ Největší, co existuje – vulkanický Ring of  Fire | eMontana.cz | Původní články o lezení a dobrodružství">
            <a:extLst>
              <a:ext uri="{FF2B5EF4-FFF2-40B4-BE49-F238E27FC236}">
                <a16:creationId xmlns:a16="http://schemas.microsoft.com/office/drawing/2014/main" id="{DB9FF648-C473-E048-8F76-99C6AF246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76142"/>
            <a:ext cx="6903720" cy="550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68B41B-3F05-2B41-B886-1CFEE830BD0A}"/>
              </a:ext>
            </a:extLst>
          </p:cNvPr>
          <p:cNvSpPr txBox="1"/>
          <p:nvPr/>
        </p:nvSpPr>
        <p:spPr>
          <a:xfrm>
            <a:off x="6096000" y="6289096"/>
            <a:ext cx="66794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3"/>
              </a:rPr>
              <a:t>https://www.google.com/url?sa=i&amp;url=https%3A%2F%2Fwww.emontana.cz%2Fohnivy-kruh-na-kole%2F&amp;psig=AOvVaw24ixdMbUp7w7gB_4MegkrW&amp;ust=1649187123647000&amp;source=images&amp;cd=vfe&amp;ved=0CAoQjRxqFwoTCLDn6vuS-_YCFQAAAAAdAAAAABAJ</a:t>
            </a:r>
            <a:endParaRPr lang="en-CZ" sz="800" dirty="0"/>
          </a:p>
        </p:txBody>
      </p:sp>
    </p:spTree>
    <p:extLst>
      <p:ext uri="{BB962C8B-B14F-4D97-AF65-F5344CB8AC3E}">
        <p14:creationId xmlns:p14="http://schemas.microsoft.com/office/powerpoint/2010/main" val="262581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D3EC-5B8C-8D44-B9F3-90DE92AF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CZ" sz="3600" b="1" dirty="0"/>
              <a:t>KRAKATOA</a:t>
            </a:r>
          </a:p>
        </p:txBody>
      </p:sp>
      <p:pic>
        <p:nvPicPr>
          <p:cNvPr id="3076" name="Picture 4" descr="Krakatoa is still active, and we are not ready for the tsunamis another  eruption would generate">
            <a:extLst>
              <a:ext uri="{FF2B5EF4-FFF2-40B4-BE49-F238E27FC236}">
                <a16:creationId xmlns:a16="http://schemas.microsoft.com/office/drawing/2014/main" id="{F1EE7272-8F64-F741-AD3B-E0B36C02E8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4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98E0-FBD6-A542-BE33-546644E70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586163"/>
            <a:ext cx="7968018" cy="3114675"/>
          </a:xfrm>
        </p:spPr>
        <p:txBody>
          <a:bodyPr anchor="ctr">
            <a:normAutofit lnSpcReduction="10000"/>
          </a:bodyPr>
          <a:lstStyle/>
          <a:p>
            <a:r>
              <a:rPr lang="en-CZ" sz="1800" dirty="0"/>
              <a:t>Indonésie</a:t>
            </a:r>
          </a:p>
          <a:p>
            <a:r>
              <a:rPr lang="en-CZ" sz="1800" dirty="0"/>
              <a:t>20.5.1883 - Kráter začína chrlit mrak popela a par    </a:t>
            </a:r>
          </a:p>
          <a:p>
            <a:pPr marL="0" indent="0">
              <a:buNone/>
            </a:pPr>
            <a:r>
              <a:rPr lang="en-CZ" sz="1800" dirty="0"/>
              <a:t>                      - Koncem května se sopka zase uklidňuje</a:t>
            </a:r>
          </a:p>
          <a:p>
            <a:r>
              <a:rPr lang="en-CZ" sz="1800" dirty="0"/>
              <a:t>19.6.1883 - Sopka se znovu probouzí</a:t>
            </a:r>
          </a:p>
          <a:p>
            <a:r>
              <a:rPr lang="en-CZ" sz="1800" dirty="0"/>
              <a:t>24.8.1883 - Dochází k obrovské erupci</a:t>
            </a:r>
          </a:p>
          <a:p>
            <a:r>
              <a:rPr lang="en-CZ" sz="1800" dirty="0"/>
              <a:t>27.8.1883 - 4 výbuchy vyvolávájí 4 vlny Tsunami</a:t>
            </a:r>
          </a:p>
          <a:p>
            <a:r>
              <a:rPr lang="en-CZ" sz="1800" dirty="0"/>
              <a:t>Poté se krb zhroutil a začala do něj téct mořská voda, což vyvolalo poslední a nejničivější explozi. Z celého ostrova zbyla 250 m hluboká kaldera.</a:t>
            </a:r>
          </a:p>
          <a:p>
            <a:r>
              <a:rPr lang="en-CZ" sz="1800" dirty="0"/>
              <a:t>Sopka zabila přes 35 000 lidí.</a:t>
            </a:r>
          </a:p>
          <a:p>
            <a:endParaRPr lang="en-CZ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223BF7-08C6-9749-8461-0068C6F97328}"/>
              </a:ext>
            </a:extLst>
          </p:cNvPr>
          <p:cNvSpPr txBox="1"/>
          <p:nvPr/>
        </p:nvSpPr>
        <p:spPr>
          <a:xfrm>
            <a:off x="-49816" y="6421906"/>
            <a:ext cx="6100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dirty="0">
                <a:hlinkClick r:id="rId3"/>
              </a:rPr>
              <a:t>https://www.google.com/url?sa=i&amp;url=https%3A%2F%2Ftheconversation.com%2Fkrakatoa-is-still-active-and-we-are-not-ready-for-the-tsunamis-another-eruption-would-generate-147250&amp;psig=AOvVaw0oWh3PJvPuuFFsH3swjVr-&amp;ust=1649184877256000&amp;source=images&amp;cd=vfe&amp;ved=0CAsQjRxqFwoTCPDes8yK-_YCFQAAAAAdAAAAABAD</a:t>
            </a:r>
            <a:endParaRPr lang="en-CZ" sz="800" dirty="0"/>
          </a:p>
        </p:txBody>
      </p:sp>
    </p:spTree>
    <p:extLst>
      <p:ext uri="{BB962C8B-B14F-4D97-AF65-F5344CB8AC3E}">
        <p14:creationId xmlns:p14="http://schemas.microsoft.com/office/powerpoint/2010/main" val="32821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ACDE-1F8C-F444-944B-A16C1CA85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CZ" sz="3600" b="1" dirty="0"/>
              <a:t>SVATÁ HELENA</a:t>
            </a:r>
          </a:p>
        </p:txBody>
      </p:sp>
      <p:pic>
        <p:nvPicPr>
          <p:cNvPr id="4098" name="Picture 2" descr="Výbuch sopky Mount St Helens jsme dnes zachytili v přímém přenosu, dříve  indiáni v legendách | Náš REGION">
            <a:extLst>
              <a:ext uri="{FF2B5EF4-FFF2-40B4-BE49-F238E27FC236}">
                <a16:creationId xmlns:a16="http://schemas.microsoft.com/office/drawing/2014/main" id="{B39A6BC9-C6D8-C34B-B3E3-D99503D0D9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44" b="16261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B6531-199E-664A-A00B-30A11AEE4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3105140"/>
          </a:xfrm>
        </p:spPr>
        <p:txBody>
          <a:bodyPr anchor="ctr">
            <a:normAutofit/>
          </a:bodyPr>
          <a:lstStyle/>
          <a:p>
            <a:r>
              <a:rPr lang="en-CZ" sz="2000" dirty="0"/>
              <a:t>USA</a:t>
            </a:r>
          </a:p>
          <a:p>
            <a:r>
              <a:rPr lang="en-CZ" sz="2000" dirty="0"/>
              <a:t>18.5.1980 - Výbuchem sopky se zřítila část kužele a došlo k velké explozi</a:t>
            </a:r>
          </a:p>
          <a:p>
            <a:r>
              <a:rPr lang="en-CZ" sz="2000" dirty="0"/>
              <a:t>Spouští se lavina bahna, kamení a sutě</a:t>
            </a:r>
          </a:p>
          <a:p>
            <a:r>
              <a:rPr lang="en-CZ" sz="2000" dirty="0"/>
              <a:t>Směs plynů a lávy ničí několik milionů stromů</a:t>
            </a:r>
          </a:p>
          <a:p>
            <a:r>
              <a:rPr lang="en-CZ" sz="2000" dirty="0"/>
              <a:t>Sopka zabila 57 lidí</a:t>
            </a:r>
          </a:p>
          <a:p>
            <a:r>
              <a:rPr lang="en-CZ" sz="2000" dirty="0"/>
              <a:t>Sopečný popel a prach, který se dostal do stratosféry,údajně ovlivnil světové klima na několik let</a:t>
            </a:r>
          </a:p>
          <a:p>
            <a:endParaRPr lang="en-CZ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3B7B1B-5271-B940-BDAF-D2FABC04D464}"/>
              </a:ext>
            </a:extLst>
          </p:cNvPr>
          <p:cNvSpPr txBox="1"/>
          <p:nvPr/>
        </p:nvSpPr>
        <p:spPr>
          <a:xfrm>
            <a:off x="-4762" y="6150104"/>
            <a:ext cx="37766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3"/>
              </a:rPr>
              <a:t>https://www.google.com/url?sa=i&amp;url=https%3A%2F%2Fnasregion.cz%2Fvybuch-sopky-mount-st-helens-jsme-dnes-zachytili-v-primem-prenosu-drive-indiani-v-legendach-107494%2F&amp;psig=AOvVaw0h1SWSEhHzMloPA0hquz0K&amp;ust=1649185259246000&amp;source=images&amp;cd=vfe&amp;ved=0CAoQjRxqFwoTCLCjwbiP-_YCFQAAAAAdAAAAABAD</a:t>
            </a:r>
            <a:endParaRPr lang="en-CZ" sz="800" dirty="0"/>
          </a:p>
        </p:txBody>
      </p:sp>
    </p:spTree>
    <p:extLst>
      <p:ext uri="{BB962C8B-B14F-4D97-AF65-F5344CB8AC3E}">
        <p14:creationId xmlns:p14="http://schemas.microsoft.com/office/powerpoint/2010/main" val="269871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9E68-2B19-7048-8F61-3A39A8E05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CZ" sz="3300" b="1" dirty="0"/>
              <a:t>EYJAFJALLAJÖKULL</a:t>
            </a:r>
          </a:p>
        </p:txBody>
      </p:sp>
      <p:pic>
        <p:nvPicPr>
          <p:cNvPr id="5122" name="Picture 2" descr="Erupce sopky Fagradalsfjall na Islandu | Island a Reykjavík - vše o tomto  magickém ostrově v Atlantiku">
            <a:extLst>
              <a:ext uri="{FF2B5EF4-FFF2-40B4-BE49-F238E27FC236}">
                <a16:creationId xmlns:a16="http://schemas.microsoft.com/office/drawing/2014/main" id="{FF8E1A49-2701-984C-8D3A-5D4F0763C6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3" b="31697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248B2-DDE2-194B-9430-32D8101E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968018" cy="2933700"/>
          </a:xfrm>
        </p:spPr>
        <p:txBody>
          <a:bodyPr anchor="ctr">
            <a:normAutofit/>
          </a:bodyPr>
          <a:lstStyle/>
          <a:p>
            <a:r>
              <a:rPr lang="en-CZ" sz="2000" dirty="0"/>
              <a:t>Island</a:t>
            </a:r>
          </a:p>
          <a:p>
            <a:r>
              <a:rPr lang="en-CZ" sz="2000" dirty="0"/>
              <a:t>20.3.2010 - Erupce několik km od sopky</a:t>
            </a:r>
          </a:p>
          <a:p>
            <a:r>
              <a:rPr lang="en-CZ" sz="2000" dirty="0"/>
              <a:t>14.4.2010 - Obnovení erupce</a:t>
            </a:r>
          </a:p>
          <a:p>
            <a:pPr marL="0" indent="0">
              <a:buNone/>
            </a:pPr>
            <a:r>
              <a:rPr lang="en-CZ" sz="2000" dirty="0"/>
              <a:t>                      - Roztání ledovce, pod kterým se sopka nachází</a:t>
            </a:r>
          </a:p>
          <a:p>
            <a:pPr marL="0" indent="0">
              <a:buNone/>
            </a:pPr>
            <a:r>
              <a:rPr lang="en-CZ" sz="2000" dirty="0"/>
              <a:t>                      - Zvýšení hladiny řek </a:t>
            </a:r>
          </a:p>
          <a:p>
            <a:r>
              <a:rPr lang="en-CZ" sz="2000" dirty="0"/>
              <a:t>Sopečný popel zbůsobil výpadky letecké dopravy téměř po celé Evropě</a:t>
            </a:r>
          </a:p>
          <a:p>
            <a:pPr marL="0" indent="0">
              <a:buNone/>
            </a:pPr>
            <a:endParaRPr lang="en-CZ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B0A1AD-B3F7-E84A-B739-B524E41A8C47}"/>
              </a:ext>
            </a:extLst>
          </p:cNvPr>
          <p:cNvSpPr txBox="1"/>
          <p:nvPr/>
        </p:nvSpPr>
        <p:spPr>
          <a:xfrm>
            <a:off x="0" y="6396325"/>
            <a:ext cx="61007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3"/>
              </a:rPr>
              <a:t>https://www.google.com/url?sa=i&amp;url=https%3A%2F%2Fwww.islandica.cz%2Ferupce-sopky-fagradalsfjall-island%2F&amp;psig=AOvVaw1oU4XUWutT0RMwpu-00lJB&amp;ust=1649185617664000&amp;source=images&amp;cd=vfe&amp;ved=0CAoQjRxqFwoTCMi-m6uN-_YCFQAAAAAdAAAAABAf</a:t>
            </a:r>
            <a:endParaRPr lang="en-CZ" sz="800" dirty="0"/>
          </a:p>
        </p:txBody>
      </p:sp>
    </p:spTree>
    <p:extLst>
      <p:ext uri="{BB962C8B-B14F-4D97-AF65-F5344CB8AC3E}">
        <p14:creationId xmlns:p14="http://schemas.microsoft.com/office/powerpoint/2010/main" val="251605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1E4A-23C0-2446-B991-8821E301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A8563-4BC7-1141-99FC-84B9029F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>
                <a:hlinkClick r:id="rId2"/>
              </a:rPr>
              <a:t>https://slideplayer.cz/slide/1926092/ - amp_tf=Zdroj%3A %251%24s&amp;aoh=16481190633545&amp;referrer=https%3A%2F%2Fwww.google.com&amp;ampshare=https%3A%2F%2Fslideplayer.cz%2Fslide%2F1926092%2F</a:t>
            </a:r>
            <a:endParaRPr lang="en-GB" sz="1600" dirty="0"/>
          </a:p>
          <a:p>
            <a:r>
              <a:rPr lang="en-GB" sz="1600" dirty="0">
                <a:hlinkClick r:id="rId3"/>
              </a:rPr>
              <a:t>https://www.google.com/url?sa=i&amp;url=https%3A%2F%2Fdocplayer.cz%2F6395694-Sopky-projekt-eu-penize-skolam-operacni-program-vzdelavani-pro-konkurenceschopnost.html&amp;psig=AOvVaw1SomxN-kZ7tPmHMf9ZTitV&amp;ust=1649104053756000&amp;source=images&amp;cd=vfe&amp;ved=0CAsQjRxqFwoTCJDemL3d-PYCFQAAAAAdAAAAABBR</a:t>
            </a:r>
            <a:endParaRPr lang="en-GB" sz="1600" dirty="0"/>
          </a:p>
          <a:p>
            <a:r>
              <a:rPr lang="en-GB" sz="1600" dirty="0">
                <a:hlinkClick r:id="rId4"/>
              </a:rPr>
              <a:t>https://www.history.com/topics/natural-disasters-and-environment/krakatoa - :~:text=Krakatoa is a small volcanic,volcanic eruptions in human history.</a:t>
            </a:r>
            <a:endParaRPr lang="en-GB" sz="1600" dirty="0"/>
          </a:p>
          <a:p>
            <a:r>
              <a:rPr lang="en-GB" sz="1600" dirty="0">
                <a:hlinkClick r:id="rId5"/>
              </a:rPr>
              <a:t>https://www.sandiegouniontribune.com/news/local-history/story/2021-05-21/from-the-archives-remembering-mount-st-helens-deadly-1981-eruption - :~:text=On May 18, 1980 Mount,until 1986 before quieting down.</a:t>
            </a:r>
            <a:endParaRPr lang="en-GB" sz="1600" dirty="0"/>
          </a:p>
          <a:p>
            <a:r>
              <a:rPr lang="en-GB" sz="1600" dirty="0">
                <a:hlinkClick r:id="rId6"/>
              </a:rPr>
              <a:t>https://www.sci.muni.cz/~herber/volcano.htm</a:t>
            </a:r>
            <a:endParaRPr lang="en-GB" sz="1600" dirty="0"/>
          </a:p>
          <a:p>
            <a:r>
              <a:rPr lang="en-GB" sz="1600" dirty="0">
                <a:hlinkClick r:id="rId7"/>
              </a:rPr>
              <a:t>https://cs.wikipedia.org/wiki/Ohnivý_kruh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550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318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VÝBUCHY SOPEK</vt:lpstr>
      <vt:lpstr>SOPKY</vt:lpstr>
      <vt:lpstr>NÁSLEDKY SOPEČNÉ ČINNOSTI</vt:lpstr>
      <vt:lpstr>OHNIVÝ PRSTENEC</vt:lpstr>
      <vt:lpstr>KRAKATOA</vt:lpstr>
      <vt:lpstr>SVATÁ HELENA</vt:lpstr>
      <vt:lpstr>EYJAFJALLAJÖKULL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VÝBUCHY SOPEK</dc:title>
  <dc:creator>Markéta Holbová</dc:creator>
  <cp:lastModifiedBy>ichova</cp:lastModifiedBy>
  <cp:revision>3</cp:revision>
  <dcterms:created xsi:type="dcterms:W3CDTF">2022-04-03T20:10:42Z</dcterms:created>
  <dcterms:modified xsi:type="dcterms:W3CDTF">2022-04-08T08:47:31Z</dcterms:modified>
</cp:coreProperties>
</file>