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66" r:id="rId4"/>
    <p:sldId id="265" r:id="rId5"/>
    <p:sldId id="259" r:id="rId6"/>
    <p:sldId id="261" r:id="rId7"/>
    <p:sldId id="263" r:id="rId8"/>
    <p:sldId id="258" r:id="rId9"/>
  </p:sldIdLst>
  <p:sldSz cx="12192000" cy="6858000"/>
  <p:notesSz cx="6858000" cy="9144000"/>
  <p:defaultTextStyle>
    <a:defPPr>
      <a:defRPr lang="en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76"/>
  </p:normalViewPr>
  <p:slideViewPr>
    <p:cSldViewPr snapToGrid="0" snapToObjects="1">
      <p:cViewPr varScale="1">
        <p:scale>
          <a:sx n="42" d="100"/>
          <a:sy n="42" d="100"/>
        </p:scale>
        <p:origin x="912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307DA9-8E68-E546-ABAF-931C77D6A6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C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2B20077-AF16-774C-A9AC-4FB8AFFC46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C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853B9F-A82E-AD44-B646-EBDAD0C7C3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CFD12-EE75-B74D-91F7-99CC8075E7A0}" type="datetimeFigureOut">
              <a:rPr lang="en-CZ" smtClean="0"/>
              <a:t>04/08/2022</a:t>
            </a:fld>
            <a:endParaRPr lang="en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4F0626-E1A8-8A4C-A267-D6D2D3EA85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D24DA4-A216-C147-8B04-2D46083725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E5643-2468-834E-84C9-73EA5879D7F5}" type="slidenum">
              <a:rPr lang="en-CZ" smtClean="0"/>
              <a:t>‹#›</a:t>
            </a:fld>
            <a:endParaRPr lang="en-CZ"/>
          </a:p>
        </p:txBody>
      </p:sp>
    </p:spTree>
    <p:extLst>
      <p:ext uri="{BB962C8B-B14F-4D97-AF65-F5344CB8AC3E}">
        <p14:creationId xmlns:p14="http://schemas.microsoft.com/office/powerpoint/2010/main" val="30303571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2AE937-8E6C-EA4B-81D9-CF6F9E3902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C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8460253-D9D4-9548-9978-AEE76EFDC8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C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5B421F-4F5B-9F4B-A2A4-120FE36610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CFD12-EE75-B74D-91F7-99CC8075E7A0}" type="datetimeFigureOut">
              <a:rPr lang="en-CZ" smtClean="0"/>
              <a:t>04/08/2022</a:t>
            </a:fld>
            <a:endParaRPr lang="en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B321AD-9562-034B-AF80-9A645CE57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FC41CC-6B2B-874C-B4AC-7756D21BAA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E5643-2468-834E-84C9-73EA5879D7F5}" type="slidenum">
              <a:rPr lang="en-CZ" smtClean="0"/>
              <a:t>‹#›</a:t>
            </a:fld>
            <a:endParaRPr lang="en-CZ"/>
          </a:p>
        </p:txBody>
      </p:sp>
    </p:spTree>
    <p:extLst>
      <p:ext uri="{BB962C8B-B14F-4D97-AF65-F5344CB8AC3E}">
        <p14:creationId xmlns:p14="http://schemas.microsoft.com/office/powerpoint/2010/main" val="38350399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F166C2A-7AAA-244F-B22B-DB68AF0140D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C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C9DD7C1-43C7-5941-8162-780429191E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C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E59547-6E99-1144-A184-C0CBFC3001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CFD12-EE75-B74D-91F7-99CC8075E7A0}" type="datetimeFigureOut">
              <a:rPr lang="en-CZ" smtClean="0"/>
              <a:t>04/08/2022</a:t>
            </a:fld>
            <a:endParaRPr lang="en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0831E0-4B00-CC47-BCCD-2A53FAEA6D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C42B3D-0E7D-A043-8197-2A60ABE0F2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E5643-2468-834E-84C9-73EA5879D7F5}" type="slidenum">
              <a:rPr lang="en-CZ" smtClean="0"/>
              <a:t>‹#›</a:t>
            </a:fld>
            <a:endParaRPr lang="en-CZ"/>
          </a:p>
        </p:txBody>
      </p:sp>
    </p:spTree>
    <p:extLst>
      <p:ext uri="{BB962C8B-B14F-4D97-AF65-F5344CB8AC3E}">
        <p14:creationId xmlns:p14="http://schemas.microsoft.com/office/powerpoint/2010/main" val="33449562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E29B72-E771-A84E-A51B-7589A8CCEC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C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77930A-F26A-714F-B62B-A26C152A32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C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B9A229-6C4D-3845-9368-BC44441061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CFD12-EE75-B74D-91F7-99CC8075E7A0}" type="datetimeFigureOut">
              <a:rPr lang="en-CZ" smtClean="0"/>
              <a:t>04/08/2022</a:t>
            </a:fld>
            <a:endParaRPr lang="en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0810CA-6149-6744-A4C0-F126E972E1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B101F5-0EB8-2C41-896E-0F74B09B86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E5643-2468-834E-84C9-73EA5879D7F5}" type="slidenum">
              <a:rPr lang="en-CZ" smtClean="0"/>
              <a:t>‹#›</a:t>
            </a:fld>
            <a:endParaRPr lang="en-CZ"/>
          </a:p>
        </p:txBody>
      </p:sp>
    </p:spTree>
    <p:extLst>
      <p:ext uri="{BB962C8B-B14F-4D97-AF65-F5344CB8AC3E}">
        <p14:creationId xmlns:p14="http://schemas.microsoft.com/office/powerpoint/2010/main" val="17276757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C5CE7B-64CB-0045-8915-10AD228766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C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5186A2A-8D97-E344-8D8F-BF703D3CA4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D536AD-DB9B-A74C-8AFF-C9B3089C6A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CFD12-EE75-B74D-91F7-99CC8075E7A0}" type="datetimeFigureOut">
              <a:rPr lang="en-CZ" smtClean="0"/>
              <a:t>04/08/2022</a:t>
            </a:fld>
            <a:endParaRPr lang="en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925039-F8E6-7748-AECC-99DDF4134D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234098-E91D-BD4C-8D8E-5744441596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E5643-2468-834E-84C9-73EA5879D7F5}" type="slidenum">
              <a:rPr lang="en-CZ" smtClean="0"/>
              <a:t>‹#›</a:t>
            </a:fld>
            <a:endParaRPr lang="en-CZ"/>
          </a:p>
        </p:txBody>
      </p:sp>
    </p:spTree>
    <p:extLst>
      <p:ext uri="{BB962C8B-B14F-4D97-AF65-F5344CB8AC3E}">
        <p14:creationId xmlns:p14="http://schemas.microsoft.com/office/powerpoint/2010/main" val="25542242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4C7B73-F738-0B4B-A966-840E77BF6C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C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7A95C9-EC28-094B-827C-1F15D8751AB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CZ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D624726-10B0-9343-97B7-79F6BC14AE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CZ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B99BC83-F444-E447-9D80-A401A97BBF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CFD12-EE75-B74D-91F7-99CC8075E7A0}" type="datetimeFigureOut">
              <a:rPr lang="en-CZ" smtClean="0"/>
              <a:t>04/08/2022</a:t>
            </a:fld>
            <a:endParaRPr lang="en-C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422A55-1A67-8948-AC1C-6F67F2D7A1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0A92CC-D186-1548-9B8E-ADB1B5DEB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E5643-2468-834E-84C9-73EA5879D7F5}" type="slidenum">
              <a:rPr lang="en-CZ" smtClean="0"/>
              <a:t>‹#›</a:t>
            </a:fld>
            <a:endParaRPr lang="en-CZ"/>
          </a:p>
        </p:txBody>
      </p:sp>
    </p:spTree>
    <p:extLst>
      <p:ext uri="{BB962C8B-B14F-4D97-AF65-F5344CB8AC3E}">
        <p14:creationId xmlns:p14="http://schemas.microsoft.com/office/powerpoint/2010/main" val="4044229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2733A8-4752-854A-A5B5-97C8AEBAEF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C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649720-7464-9146-BA30-7F64ABD68F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745A0CC-58BB-3142-88F6-93002C1875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CZ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DC1E9D8-466A-D848-9E52-3DB50523F9D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3FCC855-3CDA-814D-ADC0-ACC613006C3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CZ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23B7B5A-2E2B-B240-A714-AFA338515F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CFD12-EE75-B74D-91F7-99CC8075E7A0}" type="datetimeFigureOut">
              <a:rPr lang="en-CZ" smtClean="0"/>
              <a:t>04/08/2022</a:t>
            </a:fld>
            <a:endParaRPr lang="en-CZ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9C17484-FE00-D54E-8FDF-07E1DD7661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Z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E1CF0C1-F570-7543-8672-928D465E8F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E5643-2468-834E-84C9-73EA5879D7F5}" type="slidenum">
              <a:rPr lang="en-CZ" smtClean="0"/>
              <a:t>‹#›</a:t>
            </a:fld>
            <a:endParaRPr lang="en-CZ"/>
          </a:p>
        </p:txBody>
      </p:sp>
    </p:spTree>
    <p:extLst>
      <p:ext uri="{BB962C8B-B14F-4D97-AF65-F5344CB8AC3E}">
        <p14:creationId xmlns:p14="http://schemas.microsoft.com/office/powerpoint/2010/main" val="3159143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B27629-7C1A-E841-A664-629076259A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CZ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C01279E-27D8-6F48-AE7B-E2D0AD103A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CFD12-EE75-B74D-91F7-99CC8075E7A0}" type="datetimeFigureOut">
              <a:rPr lang="en-CZ" smtClean="0"/>
              <a:t>04/08/2022</a:t>
            </a:fld>
            <a:endParaRPr lang="en-CZ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E50D923-0FE2-F043-9928-AAF66FE0E7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Z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E565AEB-BE19-124D-B81A-5B45E416BF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E5643-2468-834E-84C9-73EA5879D7F5}" type="slidenum">
              <a:rPr lang="en-CZ" smtClean="0"/>
              <a:t>‹#›</a:t>
            </a:fld>
            <a:endParaRPr lang="en-CZ"/>
          </a:p>
        </p:txBody>
      </p:sp>
    </p:spTree>
    <p:extLst>
      <p:ext uri="{BB962C8B-B14F-4D97-AF65-F5344CB8AC3E}">
        <p14:creationId xmlns:p14="http://schemas.microsoft.com/office/powerpoint/2010/main" val="26619054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BEC0C32-E3EE-CD42-9749-9F867683BF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CFD12-EE75-B74D-91F7-99CC8075E7A0}" type="datetimeFigureOut">
              <a:rPr lang="en-CZ" smtClean="0"/>
              <a:t>04/08/2022</a:t>
            </a:fld>
            <a:endParaRPr lang="en-CZ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B57F45-4F5A-A341-8DE0-FFC0E87863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Z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D17986-B400-4748-9120-69084A6A05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E5643-2468-834E-84C9-73EA5879D7F5}" type="slidenum">
              <a:rPr lang="en-CZ" smtClean="0"/>
              <a:t>‹#›</a:t>
            </a:fld>
            <a:endParaRPr lang="en-CZ"/>
          </a:p>
        </p:txBody>
      </p:sp>
    </p:spTree>
    <p:extLst>
      <p:ext uri="{BB962C8B-B14F-4D97-AF65-F5344CB8AC3E}">
        <p14:creationId xmlns:p14="http://schemas.microsoft.com/office/powerpoint/2010/main" val="34597921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4EC882-E07F-4445-9DC1-6D6A5A327F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C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18B111-E572-FF4B-89E3-646B2F1E7E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C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A58A7F1-E0FF-B743-AEFC-6A4C05B511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BE8EA26-D609-614F-A615-DC25A12D0A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CFD12-EE75-B74D-91F7-99CC8075E7A0}" type="datetimeFigureOut">
              <a:rPr lang="en-CZ" smtClean="0"/>
              <a:t>04/08/2022</a:t>
            </a:fld>
            <a:endParaRPr lang="en-C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0E3DA1-2220-8D47-92CB-5C0A95DC4D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987D245-874B-3945-BFA6-FCA5C908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E5643-2468-834E-84C9-73EA5879D7F5}" type="slidenum">
              <a:rPr lang="en-CZ" smtClean="0"/>
              <a:t>‹#›</a:t>
            </a:fld>
            <a:endParaRPr lang="en-CZ"/>
          </a:p>
        </p:txBody>
      </p:sp>
    </p:spTree>
    <p:extLst>
      <p:ext uri="{BB962C8B-B14F-4D97-AF65-F5344CB8AC3E}">
        <p14:creationId xmlns:p14="http://schemas.microsoft.com/office/powerpoint/2010/main" val="6810761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BCE14B-EF25-9E43-B180-84186937B5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CZ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71EA903-B7A7-F443-B3F9-8705C06CF30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EAD1C65-F451-1148-8348-7517402BBE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1019B7-C93B-994A-A697-5BDD2CD31E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CFD12-EE75-B74D-91F7-99CC8075E7A0}" type="datetimeFigureOut">
              <a:rPr lang="en-CZ" smtClean="0"/>
              <a:t>04/08/2022</a:t>
            </a:fld>
            <a:endParaRPr lang="en-C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988B76-D05A-5B4F-B427-D6495E59DF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7AA338-437E-2249-9415-60C6F2BE2A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E5643-2468-834E-84C9-73EA5879D7F5}" type="slidenum">
              <a:rPr lang="en-CZ" smtClean="0"/>
              <a:t>‹#›</a:t>
            </a:fld>
            <a:endParaRPr lang="en-CZ"/>
          </a:p>
        </p:txBody>
      </p:sp>
    </p:spTree>
    <p:extLst>
      <p:ext uri="{BB962C8B-B14F-4D97-AF65-F5344CB8AC3E}">
        <p14:creationId xmlns:p14="http://schemas.microsoft.com/office/powerpoint/2010/main" val="6778241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1348B51-6E3E-9A48-A549-7805BD267B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C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2B1795-DEF5-4A4E-BB09-BEA3B8B62E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C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4C91A3-D764-524B-AADB-1C419456E78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CFD12-EE75-B74D-91F7-99CC8075E7A0}" type="datetimeFigureOut">
              <a:rPr lang="en-CZ" smtClean="0"/>
              <a:t>04/08/2022</a:t>
            </a:fld>
            <a:endParaRPr lang="en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499948-FB33-9443-B28B-BDADC46BD77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89C120-E64E-C34D-94AC-E7EF647CD2D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9E5643-2468-834E-84C9-73EA5879D7F5}" type="slidenum">
              <a:rPr lang="en-CZ" smtClean="0"/>
              <a:t>‹#›</a:t>
            </a:fld>
            <a:endParaRPr lang="en-CZ"/>
          </a:p>
        </p:txBody>
      </p:sp>
    </p:spTree>
    <p:extLst>
      <p:ext uri="{BB962C8B-B14F-4D97-AF65-F5344CB8AC3E}">
        <p14:creationId xmlns:p14="http://schemas.microsoft.com/office/powerpoint/2010/main" val="11647692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om/url?sa=i&amp;url=https://www.cksen.cz/blog/vse-o-sopkach-a-zajimavosti-o-sopkach-sveta/&amp;psig=AOvVaw3qpLEAmXgXdeavZmn-naz6&amp;ust=1649184451993000&amp;source=images&amp;cd=vfe&amp;ved=0CAoQjRxqFwoTCOCZo4CJ-_YCFQAAAAAdAAAAABAD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om/url?sa=i&amp;url=https://docplayer.cz/6395694-Sopky-projekt-eu-penize-skolam-operacni-program-vzdelavani-pro-konkurenceschopnost.html&amp;psig=AOvVaw1SomxN-kZ7tPmHMf9ZTitV&amp;ust=1649104053756000&amp;source=images&amp;cd=vfe&amp;ved=0CAsQjRxqFwoTCJDemL3d-PYCFQAAAAAdAAAAABBR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om/url?sa=i&amp;url=https://nedd.tiscali.cz/erupce-sedme-kategorie-mohou-zpusobit-apokalypsu-mozna-jeste-behem-naseho-zivota-311050&amp;psig=AOvVaw3PojBQ2_2ARoWZBbP2xdgU&amp;ust=1649187288272000&amp;source=images&amp;cd=vfe&amp;ved=0CAoQjRxqFwoTCNDNmcaT-_YCFQAAAAAdAAAAABAD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om/url?sa=i&amp;url=https://www.emontana.cz/ohnivy-kruh-na-kole/&amp;psig=AOvVaw24ixdMbUp7w7gB_4MegkrW&amp;ust=1649187123647000&amp;source=images&amp;cd=vfe&amp;ved=0CAoQjRxqFwoTCLDn6vuS-_YCFQAAAAAdAAAAABAJ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om/url?sa=i&amp;url=https://theconversation.com/krakatoa-is-still-active-and-we-are-not-ready-for-the-tsunamis-another-eruption-would-generate-147250&amp;psig=AOvVaw0oWh3PJvPuuFFsH3swjVr-&amp;ust=1649184877256000&amp;source=images&amp;cd=vfe&amp;ved=0CAsQjRxqFwoTCPDes8yK-_YCFQAAAAAdAAAAABAD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om/url?sa=i&amp;url=https://nasregion.cz/vybuch-sopky-mount-st-helens-jsme-dnes-zachytili-v-primem-prenosu-drive-indiani-v-legendach-107494/&amp;psig=AOvVaw0h1SWSEhHzMloPA0hquz0K&amp;ust=1649185259246000&amp;source=images&amp;cd=vfe&amp;ved=0CAoQjRxqFwoTCLCjwbiP-_YCFQAAAAAdAAAAABAD" TargetMode="Externa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om/url?sa=i&amp;url=https://www.islandica.cz/erupce-sopky-fagradalsfjall-island/&amp;psig=AOvVaw1oU4XUWutT0RMwpu-00lJB&amp;ust=1649185617664000&amp;source=images&amp;cd=vfe&amp;ved=0CAoQjRxqFwoTCMi-m6uN-_YCFQAAAAAdAAAAABAf" TargetMode="Externa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om/url?sa=i&amp;url=https://docplayer.cz/6395694-Sopky-projekt-eu-penize-skolam-operacni-program-vzdelavani-pro-konkurenceschopnost.html&amp;psig=AOvVaw1SomxN-kZ7tPmHMf9ZTitV&amp;ust=1649104053756000&amp;source=images&amp;cd=vfe&amp;ved=0CAsQjRxqFwoTCJDemL3d-PYCFQAAAAAdAAAAABBR" TargetMode="External"/><Relationship Id="rId7" Type="http://schemas.openxmlformats.org/officeDocument/2006/relationships/hyperlink" Target="https://cs.wikipedia.org/wiki/Ohniv&#253;_kruh" TargetMode="External"/><Relationship Id="rId2" Type="http://schemas.openxmlformats.org/officeDocument/2006/relationships/hyperlink" Target="https://slideplayer.cz/slide/1926092/#amp_tf=Zdroj%3A%20%251%24s&amp;aoh=16481190633545&amp;referrer=https%3A%2F%2Fwww.google.com&amp;ampshare=https%3A%2F%2Fslideplayer.cz%2Fslide%2F1926092%2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sci.muni.cz/~herber/volcano.htm" TargetMode="External"/><Relationship Id="rId5" Type="http://schemas.openxmlformats.org/officeDocument/2006/relationships/hyperlink" Target="https://www.sandiegouniontribune.com/news/local-history/story/2021-05-21/from-the-archives-remembering-mount-st-helens-deadly-1981-eruption#:~:text=On%20May%2018%2C%201980%20Mount,until%201986%20before%20quieting%20down." TargetMode="External"/><Relationship Id="rId4" Type="http://schemas.openxmlformats.org/officeDocument/2006/relationships/hyperlink" Target="https://www.history.com/topics/natural-disasters-and-environment/krakatoa#:~:text=Krakatoa%20is%20a%20small%20volcanic,volcanic%20eruptions%20in%20human%20history.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657F69E0-C4B0-4BEC-A689-4F8D877F05D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0" name="Picture 2" descr="Vše o sopkách a zajímavosti o sopkách světa | CK SEN">
            <a:extLst>
              <a:ext uri="{FF2B5EF4-FFF2-40B4-BE49-F238E27FC236}">
                <a16:creationId xmlns:a16="http://schemas.microsoft.com/office/drawing/2014/main" id="{91F9ED6B-062A-954A-AF26-5A716512E6D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485" r="-1" b="10223"/>
          <a:stretch/>
        </p:blipFill>
        <p:spPr bwMode="auto">
          <a:xfrm>
            <a:off x="20" y="10"/>
            <a:ext cx="12188930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2113A88-137C-9444-9624-08593A39F2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063240"/>
          </a:xfrm>
        </p:spPr>
        <p:txBody>
          <a:bodyPr>
            <a:normAutofit/>
          </a:bodyPr>
          <a:lstStyle/>
          <a:p>
            <a:r>
              <a:rPr lang="en-CZ" sz="6600">
                <a:solidFill>
                  <a:srgbClr val="FFFFFF"/>
                </a:solidFill>
              </a:rPr>
              <a:t>VÝBUCHY SOPEK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01E0509-8482-144F-A008-5306C3F60B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7048" y="4599432"/>
            <a:ext cx="9144000" cy="1536192"/>
          </a:xfrm>
        </p:spPr>
        <p:txBody>
          <a:bodyPr>
            <a:normAutofit/>
          </a:bodyPr>
          <a:lstStyle/>
          <a:p>
            <a:r>
              <a:rPr lang="en-CZ">
                <a:solidFill>
                  <a:srgbClr val="FFFFFF"/>
                </a:solidFill>
              </a:rPr>
              <a:t>Markéta Kunclová a Markéta Holbová</a:t>
            </a:r>
          </a:p>
        </p:txBody>
      </p:sp>
      <p:sp>
        <p:nvSpPr>
          <p:cNvPr id="73" name="sketchy line">
            <a:extLst>
              <a:ext uri="{FF2B5EF4-FFF2-40B4-BE49-F238E27FC236}">
                <a16:creationId xmlns:a16="http://schemas.microsoft.com/office/drawing/2014/main" id="{9F6380B4-6A1C-481E-8408-B4E6C75B9B8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74206" y="4368623"/>
            <a:ext cx="4243589" cy="18288"/>
          </a:xfrm>
          <a:custGeom>
            <a:avLst/>
            <a:gdLst>
              <a:gd name="connsiteX0" fmla="*/ 0 w 4243589"/>
              <a:gd name="connsiteY0" fmla="*/ 0 h 18288"/>
              <a:gd name="connsiteX1" fmla="*/ 478919 w 4243589"/>
              <a:gd name="connsiteY1" fmla="*/ 0 h 18288"/>
              <a:gd name="connsiteX2" fmla="*/ 957839 w 4243589"/>
              <a:gd name="connsiteY2" fmla="*/ 0 h 18288"/>
              <a:gd name="connsiteX3" fmla="*/ 1521630 w 4243589"/>
              <a:gd name="connsiteY3" fmla="*/ 0 h 18288"/>
              <a:gd name="connsiteX4" fmla="*/ 2212729 w 4243589"/>
              <a:gd name="connsiteY4" fmla="*/ 0 h 18288"/>
              <a:gd name="connsiteX5" fmla="*/ 2734084 w 4243589"/>
              <a:gd name="connsiteY5" fmla="*/ 0 h 18288"/>
              <a:gd name="connsiteX6" fmla="*/ 3255439 w 4243589"/>
              <a:gd name="connsiteY6" fmla="*/ 0 h 18288"/>
              <a:gd name="connsiteX7" fmla="*/ 4243589 w 4243589"/>
              <a:gd name="connsiteY7" fmla="*/ 0 h 18288"/>
              <a:gd name="connsiteX8" fmla="*/ 4243589 w 4243589"/>
              <a:gd name="connsiteY8" fmla="*/ 18288 h 18288"/>
              <a:gd name="connsiteX9" fmla="*/ 3594926 w 4243589"/>
              <a:gd name="connsiteY9" fmla="*/ 18288 h 18288"/>
              <a:gd name="connsiteX10" fmla="*/ 3073571 w 4243589"/>
              <a:gd name="connsiteY10" fmla="*/ 18288 h 18288"/>
              <a:gd name="connsiteX11" fmla="*/ 2552216 w 4243589"/>
              <a:gd name="connsiteY11" fmla="*/ 18288 h 18288"/>
              <a:gd name="connsiteX12" fmla="*/ 1903553 w 4243589"/>
              <a:gd name="connsiteY12" fmla="*/ 18288 h 18288"/>
              <a:gd name="connsiteX13" fmla="*/ 1212454 w 4243589"/>
              <a:gd name="connsiteY13" fmla="*/ 18288 h 18288"/>
              <a:gd name="connsiteX14" fmla="*/ 733535 w 4243589"/>
              <a:gd name="connsiteY14" fmla="*/ 18288 h 18288"/>
              <a:gd name="connsiteX15" fmla="*/ 0 w 4243589"/>
              <a:gd name="connsiteY15" fmla="*/ 18288 h 18288"/>
              <a:gd name="connsiteX16" fmla="*/ 0 w 4243589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18288" fill="none" extrusionOk="0">
                <a:moveTo>
                  <a:pt x="0" y="0"/>
                </a:moveTo>
                <a:cubicBezTo>
                  <a:pt x="213395" y="-21006"/>
                  <a:pt x="307421" y="-18116"/>
                  <a:pt x="478919" y="0"/>
                </a:cubicBezTo>
                <a:cubicBezTo>
                  <a:pt x="650417" y="18116"/>
                  <a:pt x="831092" y="-21237"/>
                  <a:pt x="957839" y="0"/>
                </a:cubicBezTo>
                <a:cubicBezTo>
                  <a:pt x="1084586" y="21237"/>
                  <a:pt x="1301682" y="25124"/>
                  <a:pt x="1521630" y="0"/>
                </a:cubicBezTo>
                <a:cubicBezTo>
                  <a:pt x="1741578" y="-25124"/>
                  <a:pt x="1970269" y="-29139"/>
                  <a:pt x="2212729" y="0"/>
                </a:cubicBezTo>
                <a:cubicBezTo>
                  <a:pt x="2455189" y="29139"/>
                  <a:pt x="2558847" y="-4796"/>
                  <a:pt x="2734084" y="0"/>
                </a:cubicBezTo>
                <a:cubicBezTo>
                  <a:pt x="2909321" y="4796"/>
                  <a:pt x="3097217" y="-13409"/>
                  <a:pt x="3255439" y="0"/>
                </a:cubicBezTo>
                <a:cubicBezTo>
                  <a:pt x="3413662" y="13409"/>
                  <a:pt x="3979999" y="-10121"/>
                  <a:pt x="4243589" y="0"/>
                </a:cubicBezTo>
                <a:cubicBezTo>
                  <a:pt x="4244484" y="8974"/>
                  <a:pt x="4243043" y="9359"/>
                  <a:pt x="4243589" y="18288"/>
                </a:cubicBezTo>
                <a:cubicBezTo>
                  <a:pt x="4058777" y="31246"/>
                  <a:pt x="3910348" y="3158"/>
                  <a:pt x="3594926" y="18288"/>
                </a:cubicBezTo>
                <a:cubicBezTo>
                  <a:pt x="3279504" y="33418"/>
                  <a:pt x="3319955" y="-3977"/>
                  <a:pt x="3073571" y="18288"/>
                </a:cubicBezTo>
                <a:cubicBezTo>
                  <a:pt x="2827187" y="40553"/>
                  <a:pt x="2767387" y="1863"/>
                  <a:pt x="2552216" y="18288"/>
                </a:cubicBezTo>
                <a:cubicBezTo>
                  <a:pt x="2337046" y="34713"/>
                  <a:pt x="2181871" y="19527"/>
                  <a:pt x="1903553" y="18288"/>
                </a:cubicBezTo>
                <a:cubicBezTo>
                  <a:pt x="1625235" y="17049"/>
                  <a:pt x="1557672" y="24174"/>
                  <a:pt x="1212454" y="18288"/>
                </a:cubicBezTo>
                <a:cubicBezTo>
                  <a:pt x="867236" y="12402"/>
                  <a:pt x="874382" y="15627"/>
                  <a:pt x="733535" y="18288"/>
                </a:cubicBezTo>
                <a:cubicBezTo>
                  <a:pt x="592688" y="20949"/>
                  <a:pt x="183477" y="14753"/>
                  <a:pt x="0" y="18288"/>
                </a:cubicBezTo>
                <a:cubicBezTo>
                  <a:pt x="-229" y="14222"/>
                  <a:pt x="509" y="5816"/>
                  <a:pt x="0" y="0"/>
                </a:cubicBezTo>
                <a:close/>
              </a:path>
              <a:path w="4243589" h="18288" stroke="0" extrusionOk="0">
                <a:moveTo>
                  <a:pt x="0" y="0"/>
                </a:moveTo>
                <a:cubicBezTo>
                  <a:pt x="143690" y="16630"/>
                  <a:pt x="266667" y="14847"/>
                  <a:pt x="521355" y="0"/>
                </a:cubicBezTo>
                <a:cubicBezTo>
                  <a:pt x="776043" y="-14847"/>
                  <a:pt x="814491" y="-17363"/>
                  <a:pt x="1000275" y="0"/>
                </a:cubicBezTo>
                <a:cubicBezTo>
                  <a:pt x="1186059" y="17363"/>
                  <a:pt x="1352504" y="-23507"/>
                  <a:pt x="1521630" y="0"/>
                </a:cubicBezTo>
                <a:cubicBezTo>
                  <a:pt x="1690756" y="23507"/>
                  <a:pt x="1889525" y="5871"/>
                  <a:pt x="2127857" y="0"/>
                </a:cubicBezTo>
                <a:cubicBezTo>
                  <a:pt x="2366189" y="-5871"/>
                  <a:pt x="2620628" y="-27997"/>
                  <a:pt x="2776520" y="0"/>
                </a:cubicBezTo>
                <a:cubicBezTo>
                  <a:pt x="2932412" y="27997"/>
                  <a:pt x="3131683" y="-25073"/>
                  <a:pt x="3467618" y="0"/>
                </a:cubicBezTo>
                <a:cubicBezTo>
                  <a:pt x="3803553" y="25073"/>
                  <a:pt x="4017371" y="3071"/>
                  <a:pt x="4243589" y="0"/>
                </a:cubicBezTo>
                <a:cubicBezTo>
                  <a:pt x="4243134" y="6162"/>
                  <a:pt x="4243492" y="11775"/>
                  <a:pt x="4243589" y="18288"/>
                </a:cubicBezTo>
                <a:cubicBezTo>
                  <a:pt x="4017834" y="-5779"/>
                  <a:pt x="3834586" y="13376"/>
                  <a:pt x="3594926" y="18288"/>
                </a:cubicBezTo>
                <a:cubicBezTo>
                  <a:pt x="3355266" y="23200"/>
                  <a:pt x="3204179" y="2869"/>
                  <a:pt x="2903827" y="18288"/>
                </a:cubicBezTo>
                <a:cubicBezTo>
                  <a:pt x="2603475" y="33707"/>
                  <a:pt x="2526187" y="46187"/>
                  <a:pt x="2212729" y="18288"/>
                </a:cubicBezTo>
                <a:cubicBezTo>
                  <a:pt x="1899271" y="-9611"/>
                  <a:pt x="1966289" y="29692"/>
                  <a:pt x="1733809" y="18288"/>
                </a:cubicBezTo>
                <a:cubicBezTo>
                  <a:pt x="1501329" y="6884"/>
                  <a:pt x="1343612" y="12492"/>
                  <a:pt x="1085146" y="18288"/>
                </a:cubicBezTo>
                <a:cubicBezTo>
                  <a:pt x="826680" y="24084"/>
                  <a:pt x="778184" y="35607"/>
                  <a:pt x="521355" y="18288"/>
                </a:cubicBezTo>
                <a:cubicBezTo>
                  <a:pt x="264526" y="969"/>
                  <a:pt x="120277" y="4268"/>
                  <a:pt x="0" y="18288"/>
                </a:cubicBezTo>
                <a:cubicBezTo>
                  <a:pt x="766" y="10800"/>
                  <a:pt x="-457" y="8180"/>
                  <a:pt x="0" y="0"/>
                </a:cubicBezTo>
                <a:close/>
              </a:path>
            </a:pathLst>
          </a:custGeom>
          <a:solidFill>
            <a:srgbClr val="FFFFFF">
              <a:alpha val="75000"/>
            </a:srgbClr>
          </a:solidFill>
          <a:ln w="44450" cap="rnd">
            <a:solidFill>
              <a:srgbClr val="FFFFFF">
                <a:alpha val="75000"/>
              </a:srgbClr>
            </a:solidFill>
            <a:round/>
            <a:extLst>
              <a:ext uri="{C807C97D-BFC1-408E-A445-0C87EB9F89A2}">
                <ask:lineSketchStyleProps xmlns:ask="http://schemas.microsoft.com/office/drawing/2018/sketchyshapes" xmlns="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CFFCF06-BC07-4449-97BF-D3731A7CF578}"/>
              </a:ext>
            </a:extLst>
          </p:cNvPr>
          <p:cNvSpPr txBox="1"/>
          <p:nvPr/>
        </p:nvSpPr>
        <p:spPr>
          <a:xfrm>
            <a:off x="0" y="6519436"/>
            <a:ext cx="10178716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800" dirty="0">
                <a:hlinkClick r:id="rId3"/>
              </a:rPr>
              <a:t>https://www.google.com/url?sa=i&amp;url=https%3A%2F%2Fwww.cksen.cz%2Fblog%2Fvse-o-sopkach-a-zajimavosti-o-sopkach-sveta%2F&amp;psig=AOvVaw3qpLEAmXgXdeavZmn-naz6&amp;ust=1649184451993000&amp;source=images&amp;cd=vfe&amp;ved=0CAoQjRxqFwoTCOCZo4CJ-_YCFQAAAAAdAAAAABAD</a:t>
            </a:r>
            <a:endParaRPr lang="en-CZ" sz="800" dirty="0"/>
          </a:p>
        </p:txBody>
      </p:sp>
    </p:spTree>
    <p:extLst>
      <p:ext uri="{BB962C8B-B14F-4D97-AF65-F5344CB8AC3E}">
        <p14:creationId xmlns:p14="http://schemas.microsoft.com/office/powerpoint/2010/main" val="284695103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7" name="Rectangle 136">
            <a:extLst>
              <a:ext uri="{FF2B5EF4-FFF2-40B4-BE49-F238E27FC236}">
                <a16:creationId xmlns:a16="http://schemas.microsoft.com/office/drawing/2014/main" id="{743AA782-23D1-4521-8CAD-47662984AA0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12177DE-3396-3D42-8DBF-1ADCBC5723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6" y="640080"/>
            <a:ext cx="4818888" cy="1481328"/>
          </a:xfrm>
        </p:spPr>
        <p:txBody>
          <a:bodyPr anchor="b">
            <a:normAutofit/>
          </a:bodyPr>
          <a:lstStyle/>
          <a:p>
            <a:r>
              <a:rPr lang="en-CZ" sz="5400"/>
              <a:t>SOPKY</a:t>
            </a:r>
          </a:p>
        </p:txBody>
      </p:sp>
      <p:sp>
        <p:nvSpPr>
          <p:cNvPr id="139" name="sketch line">
            <a:extLst>
              <a:ext uri="{FF2B5EF4-FFF2-40B4-BE49-F238E27FC236}">
                <a16:creationId xmlns:a16="http://schemas.microsoft.com/office/drawing/2014/main" id="{71877DBC-BB60-40F0-AC93-2ACDBAAE60C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278" y="2372868"/>
            <a:ext cx="3255095" cy="18288"/>
          </a:xfrm>
          <a:custGeom>
            <a:avLst/>
            <a:gdLst>
              <a:gd name="connsiteX0" fmla="*/ 0 w 3255095"/>
              <a:gd name="connsiteY0" fmla="*/ 0 h 18288"/>
              <a:gd name="connsiteX1" fmla="*/ 618468 w 3255095"/>
              <a:gd name="connsiteY1" fmla="*/ 0 h 18288"/>
              <a:gd name="connsiteX2" fmla="*/ 1269487 w 3255095"/>
              <a:gd name="connsiteY2" fmla="*/ 0 h 18288"/>
              <a:gd name="connsiteX3" fmla="*/ 1953057 w 3255095"/>
              <a:gd name="connsiteY3" fmla="*/ 0 h 18288"/>
              <a:gd name="connsiteX4" fmla="*/ 2636627 w 3255095"/>
              <a:gd name="connsiteY4" fmla="*/ 0 h 18288"/>
              <a:gd name="connsiteX5" fmla="*/ 3255095 w 3255095"/>
              <a:gd name="connsiteY5" fmla="*/ 0 h 18288"/>
              <a:gd name="connsiteX6" fmla="*/ 3255095 w 3255095"/>
              <a:gd name="connsiteY6" fmla="*/ 18288 h 18288"/>
              <a:gd name="connsiteX7" fmla="*/ 2538974 w 3255095"/>
              <a:gd name="connsiteY7" fmla="*/ 18288 h 18288"/>
              <a:gd name="connsiteX8" fmla="*/ 1822853 w 3255095"/>
              <a:gd name="connsiteY8" fmla="*/ 18288 h 18288"/>
              <a:gd name="connsiteX9" fmla="*/ 1171834 w 3255095"/>
              <a:gd name="connsiteY9" fmla="*/ 18288 h 18288"/>
              <a:gd name="connsiteX10" fmla="*/ 0 w 3255095"/>
              <a:gd name="connsiteY10" fmla="*/ 18288 h 18288"/>
              <a:gd name="connsiteX11" fmla="*/ 0 w 3255095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18288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4386" y="8157"/>
                  <a:pt x="3254682" y="12125"/>
                  <a:pt x="3255095" y="18288"/>
                </a:cubicBezTo>
                <a:cubicBezTo>
                  <a:pt x="3088545" y="23203"/>
                  <a:pt x="2687475" y="7419"/>
                  <a:pt x="2538974" y="18288"/>
                </a:cubicBezTo>
                <a:cubicBezTo>
                  <a:pt x="2390473" y="29157"/>
                  <a:pt x="2137381" y="-8959"/>
                  <a:pt x="1822853" y="18288"/>
                </a:cubicBezTo>
                <a:cubicBezTo>
                  <a:pt x="1508325" y="45535"/>
                  <a:pt x="1466437" y="20385"/>
                  <a:pt x="1171834" y="18288"/>
                </a:cubicBezTo>
                <a:cubicBezTo>
                  <a:pt x="877231" y="16191"/>
                  <a:pt x="561097" y="376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5095" h="18288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4831" y="4493"/>
                  <a:pt x="3255479" y="9472"/>
                  <a:pt x="3255095" y="18288"/>
                </a:cubicBezTo>
                <a:cubicBezTo>
                  <a:pt x="3120743" y="16690"/>
                  <a:pt x="2759628" y="42462"/>
                  <a:pt x="2604076" y="18288"/>
                </a:cubicBezTo>
                <a:cubicBezTo>
                  <a:pt x="2448524" y="-5886"/>
                  <a:pt x="2184336" y="19599"/>
                  <a:pt x="1887955" y="18288"/>
                </a:cubicBezTo>
                <a:cubicBezTo>
                  <a:pt x="1591574" y="16977"/>
                  <a:pt x="1548845" y="6870"/>
                  <a:pt x="1334589" y="18288"/>
                </a:cubicBezTo>
                <a:cubicBezTo>
                  <a:pt x="1120333" y="29706"/>
                  <a:pt x="996014" y="9662"/>
                  <a:pt x="683570" y="18288"/>
                </a:cubicBezTo>
                <a:cubicBezTo>
                  <a:pt x="371126" y="26914"/>
                  <a:pt x="198687" y="16167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EA44AF-EB08-624B-8965-80CE3CEF5E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0936" y="2660904"/>
            <a:ext cx="4818888" cy="3547872"/>
          </a:xfrm>
        </p:spPr>
        <p:txBody>
          <a:bodyPr anchor="t">
            <a:normAutofit/>
          </a:bodyPr>
          <a:lstStyle/>
          <a:p>
            <a:r>
              <a:rPr lang="en-CZ" sz="2200"/>
              <a:t>VZNIK – Střet litosferických desek -&gt; Rozlámání zemské kůry -&gt; Magma, které je pod tlakem se dostává na povrch -&gt; Vznik sopečného kráteru</a:t>
            </a:r>
          </a:p>
          <a:p>
            <a:r>
              <a:rPr lang="en-CZ" sz="2200"/>
              <a:t>POPIS-</a:t>
            </a:r>
          </a:p>
          <a:p>
            <a:endParaRPr lang="en-CZ" sz="2200"/>
          </a:p>
        </p:txBody>
      </p:sp>
      <p:pic>
        <p:nvPicPr>
          <p:cNvPr id="1028" name="Picture 4" descr="SOPKY PROJEKT EU PENÍZE ŠKOLÁM OPERAČNÍ PROGRAM VZDĚLÁVÁNÍ PRO  KONKURENCESCHOPNOST - PDF Free Download">
            <a:extLst>
              <a:ext uri="{FF2B5EF4-FFF2-40B4-BE49-F238E27FC236}">
                <a16:creationId xmlns:a16="http://schemas.microsoft.com/office/drawing/2014/main" id="{9E1070C6-1054-5149-A52C-F0F3E6FA7FC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143"/>
          <a:stretch/>
        </p:blipFill>
        <p:spPr bwMode="auto">
          <a:xfrm>
            <a:off x="6099048" y="1649650"/>
            <a:ext cx="5458968" cy="35586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608DC227-12C3-AC41-9AC9-5D2CBB7F7A30}"/>
              </a:ext>
            </a:extLst>
          </p:cNvPr>
          <p:cNvSpPr txBox="1"/>
          <p:nvPr/>
        </p:nvSpPr>
        <p:spPr>
          <a:xfrm>
            <a:off x="0" y="6492875"/>
            <a:ext cx="8813133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GB" sz="800" dirty="0">
                <a:hlinkClick r:id="rId3"/>
              </a:rPr>
              <a:t>https://www.google.com/url?sa=i&amp;url=https%3A%2F%2Fdocplayer.cz%2F6395694-Sopky-projekt-eu-penize-skolam-operacni-program-vzdelavani-pro-konkurenceschopnost.html&amp;psig=AOvVaw1SomxN-kZ7tPmHMf9ZTitV&amp;ust=1649104053756000&amp;source=images&amp;cd=vfe&amp;ved=0CAsQjRxqFwoTCJDemL3d-PYCFQAAAAAdAAAAABBR</a:t>
            </a:r>
            <a:endParaRPr lang="en-CZ" sz="800"/>
          </a:p>
        </p:txBody>
      </p:sp>
    </p:spTree>
    <p:extLst>
      <p:ext uri="{BB962C8B-B14F-4D97-AF65-F5344CB8AC3E}">
        <p14:creationId xmlns:p14="http://schemas.microsoft.com/office/powerpoint/2010/main" val="6858610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Erupce sedmé kategorie mohou způsobit apokalypsu. Možná ještě během našeho  života | Nedd.cz">
            <a:extLst>
              <a:ext uri="{FF2B5EF4-FFF2-40B4-BE49-F238E27FC236}">
                <a16:creationId xmlns:a16="http://schemas.microsoft.com/office/drawing/2014/main" id="{BAA606DA-2CEE-8F4C-A336-A6AB9BA9921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-1" y="10"/>
            <a:ext cx="12192000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52" name="Freeform 5">
            <a:extLst>
              <a:ext uri="{FF2B5EF4-FFF2-40B4-BE49-F238E27FC236}">
                <a16:creationId xmlns:a16="http://schemas.microsoft.com/office/drawing/2014/main" id="{3CD9DF72-87A3-404E-A828-84CBF11A830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 flipH="1">
            <a:off x="0" y="998175"/>
            <a:ext cx="6017172" cy="5859825"/>
          </a:xfrm>
          <a:custGeom>
            <a:avLst/>
            <a:gdLst>
              <a:gd name="T0" fmla="*/ 1333 w 1333"/>
              <a:gd name="T1" fmla="*/ 1031 h 1298"/>
              <a:gd name="T2" fmla="*/ 1333 w 1333"/>
              <a:gd name="T3" fmla="*/ 380 h 1298"/>
              <a:gd name="T4" fmla="*/ 706 w 1333"/>
              <a:gd name="T5" fmla="*/ 0 h 1298"/>
              <a:gd name="T6" fmla="*/ 0 w 1333"/>
              <a:gd name="T7" fmla="*/ 706 h 1298"/>
              <a:gd name="T8" fmla="*/ 323 w 1333"/>
              <a:gd name="T9" fmla="*/ 1298 h 1298"/>
              <a:gd name="T10" fmla="*/ 1090 w 1333"/>
              <a:gd name="T11" fmla="*/ 1298 h 1298"/>
              <a:gd name="T12" fmla="*/ 1333 w 1333"/>
              <a:gd name="T13" fmla="*/ 1031 h 12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333" h="1298">
                <a:moveTo>
                  <a:pt x="1333" y="1031"/>
                </a:moveTo>
                <a:cubicBezTo>
                  <a:pt x="1333" y="380"/>
                  <a:pt x="1333" y="380"/>
                  <a:pt x="1333" y="380"/>
                </a:cubicBezTo>
                <a:cubicBezTo>
                  <a:pt x="1215" y="154"/>
                  <a:pt x="979" y="0"/>
                  <a:pt x="706" y="0"/>
                </a:cubicBezTo>
                <a:cubicBezTo>
                  <a:pt x="317" y="0"/>
                  <a:pt x="0" y="316"/>
                  <a:pt x="0" y="706"/>
                </a:cubicBezTo>
                <a:cubicBezTo>
                  <a:pt x="0" y="954"/>
                  <a:pt x="129" y="1172"/>
                  <a:pt x="323" y="1298"/>
                </a:cubicBezTo>
                <a:cubicBezTo>
                  <a:pt x="1090" y="1298"/>
                  <a:pt x="1090" y="1298"/>
                  <a:pt x="1090" y="1298"/>
                </a:cubicBezTo>
                <a:cubicBezTo>
                  <a:pt x="1193" y="1232"/>
                  <a:pt x="1276" y="1140"/>
                  <a:pt x="1333" y="1031"/>
                </a:cubicBezTo>
                <a:close/>
              </a:path>
            </a:pathLst>
          </a:custGeom>
          <a:solidFill>
            <a:schemeClr val="bg1">
              <a:alpha val="75000"/>
            </a:schemeClr>
          </a:solidFill>
          <a:ln w="50800" cap="sq" cmpd="dbl">
            <a:noFill/>
            <a:miter lim="800000"/>
          </a:ln>
          <a:effectLst/>
        </p:spPr>
        <p:txBody>
          <a:bodyPr vert="horz" lIns="91440" tIns="45720" rIns="91440" bIns="45720" rtlCol="0" anchor="t">
            <a:normAutofit/>
          </a:bodyPr>
          <a:lstStyle/>
          <a:p>
            <a:pPr algn="ctr"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None/>
            </a:pPr>
            <a:endParaRPr lang="en-US" sz="1600" cap="all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1DA103C-6B80-B142-85EE-942E20A464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9448" y="1913950"/>
            <a:ext cx="4204137" cy="1342754"/>
          </a:xfrm>
        </p:spPr>
        <p:txBody>
          <a:bodyPr>
            <a:normAutofit/>
          </a:bodyPr>
          <a:lstStyle/>
          <a:p>
            <a:pPr algn="ctr"/>
            <a:r>
              <a:rPr lang="en-CZ" sz="3600"/>
              <a:t>NÁSLEDKY SOPEČNÉ ČINNOSTI</a:t>
            </a:r>
          </a:p>
        </p:txBody>
      </p: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20E3A342-4D61-4E3F-AF90-1AB42AEB96C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287051" y="3337139"/>
            <a:ext cx="935420" cy="0"/>
          </a:xfrm>
          <a:prstGeom prst="line">
            <a:avLst/>
          </a:prstGeom>
          <a:ln w="25400" cap="sq">
            <a:solidFill>
              <a:schemeClr val="tx1">
                <a:lumMod val="85000"/>
                <a:lumOff val="15000"/>
              </a:schemeClr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DADEA8-C8CF-594E-B9FB-CA17738DF4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5516" y="3417573"/>
            <a:ext cx="4593021" cy="2619839"/>
          </a:xfrm>
        </p:spPr>
        <p:txBody>
          <a:bodyPr anchor="ctr">
            <a:normAutofit/>
          </a:bodyPr>
          <a:lstStyle/>
          <a:p>
            <a:r>
              <a:rPr lang="en-CZ" sz="2000" dirty="0"/>
              <a:t>Sopečné zemětřesení</a:t>
            </a:r>
          </a:p>
          <a:p>
            <a:r>
              <a:rPr lang="en-CZ" sz="2000" dirty="0"/>
              <a:t>Deformace povrchu</a:t>
            </a:r>
          </a:p>
          <a:p>
            <a:r>
              <a:rPr lang="en-CZ" sz="2000" dirty="0"/>
              <a:t>Ukládání vrstev pyroklastik</a:t>
            </a:r>
          </a:p>
          <a:p>
            <a:r>
              <a:rPr lang="en-CZ" sz="2000" dirty="0"/>
              <a:t>Sesuvy svahového materiálu</a:t>
            </a:r>
          </a:p>
          <a:p>
            <a:r>
              <a:rPr lang="en-CZ" sz="2000" dirty="0"/>
              <a:t>Laharové proudy – sopečný bahnotok</a:t>
            </a:r>
          </a:p>
          <a:p>
            <a:r>
              <a:rPr lang="en-CZ" sz="2000" dirty="0"/>
              <a:t>Tsunami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5F325F5-46CF-EC45-B766-F24951BE030D}"/>
              </a:ext>
            </a:extLst>
          </p:cNvPr>
          <p:cNvSpPr txBox="1"/>
          <p:nvPr/>
        </p:nvSpPr>
        <p:spPr>
          <a:xfrm>
            <a:off x="6128269" y="6137999"/>
            <a:ext cx="610076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800" dirty="0">
                <a:hlinkClick r:id="rId3"/>
              </a:rPr>
              <a:t>https://www.google.com/url?sa=i&amp;url=https%3A%2F%2Fnedd.tiscali.cz%2Ferupce-sedme-kategorie-mohou-zpusobit-apokalypsu-mozna-jeste-behem-naseho-zivota-311050&amp;psig=AOvVaw3PojBQ2_2ARoWZBbP2xdgU&amp;ust=1649187288272000&amp;source=images&amp;cd=vfe&amp;ved=0CAoQjRxqFwoTCNDNmcaT-_YCFQAAAAAdAAAAABAD</a:t>
            </a:r>
            <a:endParaRPr lang="en-GB" sz="800" dirty="0"/>
          </a:p>
        </p:txBody>
      </p:sp>
    </p:spTree>
    <p:extLst>
      <p:ext uri="{BB962C8B-B14F-4D97-AF65-F5344CB8AC3E}">
        <p14:creationId xmlns:p14="http://schemas.microsoft.com/office/powerpoint/2010/main" val="16282400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2B97F24A-32CE-4C1C-A50D-3016B394DCF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43ACC26-7D67-ED47-8BF7-E460C8024E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6" y="639520"/>
            <a:ext cx="3429000" cy="1719072"/>
          </a:xfrm>
        </p:spPr>
        <p:txBody>
          <a:bodyPr anchor="b">
            <a:normAutofit/>
          </a:bodyPr>
          <a:lstStyle/>
          <a:p>
            <a:r>
              <a:rPr lang="en-CZ" sz="5400"/>
              <a:t>OHNIVÝ PRSTENEC</a:t>
            </a:r>
          </a:p>
        </p:txBody>
      </p:sp>
      <p:sp>
        <p:nvSpPr>
          <p:cNvPr id="73" name="sketch line">
            <a:extLst>
              <a:ext uri="{FF2B5EF4-FFF2-40B4-BE49-F238E27FC236}">
                <a16:creationId xmlns:a16="http://schemas.microsoft.com/office/drawing/2014/main" id="{CD8B4F24-440B-49E9-B85D-733523DC064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278" y="2573756"/>
            <a:ext cx="3255095" cy="18288"/>
          </a:xfrm>
          <a:custGeom>
            <a:avLst/>
            <a:gdLst>
              <a:gd name="connsiteX0" fmla="*/ 0 w 3255095"/>
              <a:gd name="connsiteY0" fmla="*/ 0 h 18288"/>
              <a:gd name="connsiteX1" fmla="*/ 618468 w 3255095"/>
              <a:gd name="connsiteY1" fmla="*/ 0 h 18288"/>
              <a:gd name="connsiteX2" fmla="*/ 1269487 w 3255095"/>
              <a:gd name="connsiteY2" fmla="*/ 0 h 18288"/>
              <a:gd name="connsiteX3" fmla="*/ 1953057 w 3255095"/>
              <a:gd name="connsiteY3" fmla="*/ 0 h 18288"/>
              <a:gd name="connsiteX4" fmla="*/ 2636627 w 3255095"/>
              <a:gd name="connsiteY4" fmla="*/ 0 h 18288"/>
              <a:gd name="connsiteX5" fmla="*/ 3255095 w 3255095"/>
              <a:gd name="connsiteY5" fmla="*/ 0 h 18288"/>
              <a:gd name="connsiteX6" fmla="*/ 3255095 w 3255095"/>
              <a:gd name="connsiteY6" fmla="*/ 18288 h 18288"/>
              <a:gd name="connsiteX7" fmla="*/ 2538974 w 3255095"/>
              <a:gd name="connsiteY7" fmla="*/ 18288 h 18288"/>
              <a:gd name="connsiteX8" fmla="*/ 1822853 w 3255095"/>
              <a:gd name="connsiteY8" fmla="*/ 18288 h 18288"/>
              <a:gd name="connsiteX9" fmla="*/ 1171834 w 3255095"/>
              <a:gd name="connsiteY9" fmla="*/ 18288 h 18288"/>
              <a:gd name="connsiteX10" fmla="*/ 0 w 3255095"/>
              <a:gd name="connsiteY10" fmla="*/ 18288 h 18288"/>
              <a:gd name="connsiteX11" fmla="*/ 0 w 3255095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18288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4386" y="8157"/>
                  <a:pt x="3254682" y="12125"/>
                  <a:pt x="3255095" y="18288"/>
                </a:cubicBezTo>
                <a:cubicBezTo>
                  <a:pt x="3088545" y="23203"/>
                  <a:pt x="2687475" y="7419"/>
                  <a:pt x="2538974" y="18288"/>
                </a:cubicBezTo>
                <a:cubicBezTo>
                  <a:pt x="2390473" y="29157"/>
                  <a:pt x="2137381" y="-8959"/>
                  <a:pt x="1822853" y="18288"/>
                </a:cubicBezTo>
                <a:cubicBezTo>
                  <a:pt x="1508325" y="45535"/>
                  <a:pt x="1466437" y="20385"/>
                  <a:pt x="1171834" y="18288"/>
                </a:cubicBezTo>
                <a:cubicBezTo>
                  <a:pt x="877231" y="16191"/>
                  <a:pt x="561097" y="376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5095" h="18288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4831" y="4493"/>
                  <a:pt x="3255479" y="9472"/>
                  <a:pt x="3255095" y="18288"/>
                </a:cubicBezTo>
                <a:cubicBezTo>
                  <a:pt x="3120743" y="16690"/>
                  <a:pt x="2759628" y="42462"/>
                  <a:pt x="2604076" y="18288"/>
                </a:cubicBezTo>
                <a:cubicBezTo>
                  <a:pt x="2448524" y="-5886"/>
                  <a:pt x="2184336" y="19599"/>
                  <a:pt x="1887955" y="18288"/>
                </a:cubicBezTo>
                <a:cubicBezTo>
                  <a:pt x="1591574" y="16977"/>
                  <a:pt x="1548845" y="6870"/>
                  <a:pt x="1334589" y="18288"/>
                </a:cubicBezTo>
                <a:cubicBezTo>
                  <a:pt x="1120333" y="29706"/>
                  <a:pt x="996014" y="9662"/>
                  <a:pt x="683570" y="18288"/>
                </a:cubicBezTo>
                <a:cubicBezTo>
                  <a:pt x="371126" y="26914"/>
                  <a:pt x="198687" y="16167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C04165-2F7F-3E42-923E-972A145069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0936" y="2807208"/>
            <a:ext cx="3429000" cy="3410712"/>
          </a:xfrm>
        </p:spPr>
        <p:txBody>
          <a:bodyPr anchor="t">
            <a:normAutofit/>
          </a:bodyPr>
          <a:lstStyle/>
          <a:p>
            <a:r>
              <a:rPr lang="en-CZ" sz="2200"/>
              <a:t>Pásmo okolo Tichého oceánu charakteristické častým projevem vulkanické činnosti a zemětřesení.</a:t>
            </a:r>
          </a:p>
          <a:p>
            <a:r>
              <a:rPr lang="en-CZ" sz="2200"/>
              <a:t>452 sopek</a:t>
            </a:r>
          </a:p>
        </p:txBody>
      </p:sp>
      <p:pic>
        <p:nvPicPr>
          <p:cNvPr id="7170" name="Picture 2" descr="Dát si s dětmi okruh na kole.“ Největší, co existuje – vulkanický Ring of  Fire | eMontana.cz | Původní články o lezení a dobrodružství">
            <a:extLst>
              <a:ext uri="{FF2B5EF4-FFF2-40B4-BE49-F238E27FC236}">
                <a16:creationId xmlns:a16="http://schemas.microsoft.com/office/drawing/2014/main" id="{DB9FF648-C473-E048-8F76-99C6AF2469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654296" y="676142"/>
            <a:ext cx="6903720" cy="55057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0768B41B-3F05-2B41-B886-1CFEE830BD0A}"/>
              </a:ext>
            </a:extLst>
          </p:cNvPr>
          <p:cNvSpPr txBox="1"/>
          <p:nvPr/>
        </p:nvSpPr>
        <p:spPr>
          <a:xfrm>
            <a:off x="6096000" y="6289096"/>
            <a:ext cx="667940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800" dirty="0">
                <a:hlinkClick r:id="rId3"/>
              </a:rPr>
              <a:t>https://www.google.com/url?sa=i&amp;url=https%3A%2F%2Fwww.emontana.cz%2Fohnivy-kruh-na-kole%2F&amp;psig=AOvVaw24ixdMbUp7w7gB_4MegkrW&amp;ust=1649187123647000&amp;source=images&amp;cd=vfe&amp;ved=0CAoQjRxqFwoTCLDn6vuS-_YCFQAAAAAdAAAAABAJ</a:t>
            </a:r>
            <a:endParaRPr lang="en-CZ" sz="800" dirty="0"/>
          </a:p>
        </p:txBody>
      </p:sp>
    </p:spTree>
    <p:extLst>
      <p:ext uri="{BB962C8B-B14F-4D97-AF65-F5344CB8AC3E}">
        <p14:creationId xmlns:p14="http://schemas.microsoft.com/office/powerpoint/2010/main" val="26258175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E2D3EC-5B8C-8D44-B9F3-90DE92AFD2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1013" y="3752849"/>
            <a:ext cx="3290887" cy="2452687"/>
          </a:xfrm>
        </p:spPr>
        <p:txBody>
          <a:bodyPr anchor="ctr">
            <a:normAutofit/>
          </a:bodyPr>
          <a:lstStyle/>
          <a:p>
            <a:r>
              <a:rPr lang="en-CZ" sz="3600" b="1" dirty="0"/>
              <a:t>KRAKATOA</a:t>
            </a:r>
          </a:p>
        </p:txBody>
      </p:sp>
      <p:pic>
        <p:nvPicPr>
          <p:cNvPr id="3076" name="Picture 4" descr="Krakatoa is still active, and we are not ready for the tsunamis another  eruption would generate">
            <a:extLst>
              <a:ext uri="{FF2B5EF4-FFF2-40B4-BE49-F238E27FC236}">
                <a16:creationId xmlns:a16="http://schemas.microsoft.com/office/drawing/2014/main" id="{F1EE7272-8F64-F741-AD3B-E0B36C02E8A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8204"/>
          <a:stretch/>
        </p:blipFill>
        <p:spPr bwMode="auto">
          <a:xfrm>
            <a:off x="20" y="10"/>
            <a:ext cx="12191980" cy="3710603"/>
          </a:xfrm>
          <a:custGeom>
            <a:avLst/>
            <a:gdLst/>
            <a:ahLst/>
            <a:cxnLst/>
            <a:rect l="l" t="t" r="r" b="b"/>
            <a:pathLst>
              <a:path w="12192000" h="3692092">
                <a:moveTo>
                  <a:pt x="0" y="0"/>
                </a:moveTo>
                <a:lnTo>
                  <a:pt x="12192000" y="0"/>
                </a:lnTo>
                <a:lnTo>
                  <a:pt x="12192000" y="3504824"/>
                </a:lnTo>
                <a:lnTo>
                  <a:pt x="12024691" y="3517794"/>
                </a:lnTo>
                <a:cubicBezTo>
                  <a:pt x="8077523" y="3783195"/>
                  <a:pt x="4094678" y="3026959"/>
                  <a:pt x="160485" y="3663863"/>
                </a:cubicBezTo>
                <a:lnTo>
                  <a:pt x="0" y="3692092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0298E0-FBD6-A542-BE33-546644E708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3982" y="3586163"/>
            <a:ext cx="7968018" cy="3114675"/>
          </a:xfrm>
        </p:spPr>
        <p:txBody>
          <a:bodyPr anchor="ctr">
            <a:normAutofit lnSpcReduction="10000"/>
          </a:bodyPr>
          <a:lstStyle/>
          <a:p>
            <a:r>
              <a:rPr lang="en-CZ" sz="1800" dirty="0"/>
              <a:t>Indonésie</a:t>
            </a:r>
          </a:p>
          <a:p>
            <a:r>
              <a:rPr lang="en-CZ" sz="1800" dirty="0"/>
              <a:t>20.5.1883 - Kráter začína chrlit mrak popela a par    </a:t>
            </a:r>
          </a:p>
          <a:p>
            <a:pPr marL="0" indent="0">
              <a:buNone/>
            </a:pPr>
            <a:r>
              <a:rPr lang="en-CZ" sz="1800" dirty="0"/>
              <a:t>                      - Koncem května se sopka zase uklidňuje</a:t>
            </a:r>
          </a:p>
          <a:p>
            <a:r>
              <a:rPr lang="en-CZ" sz="1800" dirty="0"/>
              <a:t>19.6.1883 - Sopka se znovu probouzí</a:t>
            </a:r>
          </a:p>
          <a:p>
            <a:r>
              <a:rPr lang="en-CZ" sz="1800" dirty="0"/>
              <a:t>24.8.1883 - Dochází k obrovské erupci</a:t>
            </a:r>
          </a:p>
          <a:p>
            <a:r>
              <a:rPr lang="en-CZ" sz="1800" dirty="0"/>
              <a:t>27.8.1883 - 4 výbuchy vyvolávájí 4 vlny Tsunami</a:t>
            </a:r>
          </a:p>
          <a:p>
            <a:r>
              <a:rPr lang="en-CZ" sz="1800" dirty="0"/>
              <a:t>Poté se krb zhroutil a začala do něj téct mořská voda, což vyvolalo poslední a nejničivější explozi. Z celého ostrova zbyla 250 m hluboká kaldera.</a:t>
            </a:r>
          </a:p>
          <a:p>
            <a:r>
              <a:rPr lang="en-CZ" sz="1800" dirty="0"/>
              <a:t>Sopka zabila přes 35 000 lidí.</a:t>
            </a:r>
          </a:p>
          <a:p>
            <a:endParaRPr lang="en-CZ" sz="11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1223BF7-08C6-9749-8461-0068C6F97328}"/>
              </a:ext>
            </a:extLst>
          </p:cNvPr>
          <p:cNvSpPr txBox="1"/>
          <p:nvPr/>
        </p:nvSpPr>
        <p:spPr>
          <a:xfrm>
            <a:off x="-49816" y="6421906"/>
            <a:ext cx="610076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GB" sz="800" dirty="0">
                <a:hlinkClick r:id="rId3"/>
              </a:rPr>
              <a:t>https://www.google.com/url?sa=i&amp;url=https%3A%2F%2Ftheconversation.com%2Fkrakatoa-is-still-active-and-we-are-not-ready-for-the-tsunamis-another-eruption-would-generate-147250&amp;psig=AOvVaw0oWh3PJvPuuFFsH3swjVr-&amp;ust=1649184877256000&amp;source=images&amp;cd=vfe&amp;ved=0CAsQjRxqFwoTCPDes8yK-_YCFQAAAAAdAAAAABAD</a:t>
            </a:r>
            <a:endParaRPr lang="en-CZ" sz="800" dirty="0"/>
          </a:p>
        </p:txBody>
      </p:sp>
    </p:spTree>
    <p:extLst>
      <p:ext uri="{BB962C8B-B14F-4D97-AF65-F5344CB8AC3E}">
        <p14:creationId xmlns:p14="http://schemas.microsoft.com/office/powerpoint/2010/main" val="32821137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96ACDE-1F8C-F444-944B-A16C1CA850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1013" y="3752849"/>
            <a:ext cx="3290887" cy="2452687"/>
          </a:xfrm>
        </p:spPr>
        <p:txBody>
          <a:bodyPr anchor="ctr">
            <a:normAutofit/>
          </a:bodyPr>
          <a:lstStyle/>
          <a:p>
            <a:r>
              <a:rPr lang="en-CZ" sz="3600" b="1" dirty="0"/>
              <a:t>SVATÁ HELENA</a:t>
            </a:r>
          </a:p>
        </p:txBody>
      </p:sp>
      <p:pic>
        <p:nvPicPr>
          <p:cNvPr id="4098" name="Picture 2" descr="Výbuch sopky Mount St Helens jsme dnes zachytili v přímém přenosu, dříve  indiáni v legendách | Náš REGION">
            <a:extLst>
              <a:ext uri="{FF2B5EF4-FFF2-40B4-BE49-F238E27FC236}">
                <a16:creationId xmlns:a16="http://schemas.microsoft.com/office/drawing/2014/main" id="{B39A6BC9-C6D8-C34B-B3E3-D99503D0D94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144" b="16261"/>
          <a:stretch/>
        </p:blipFill>
        <p:spPr bwMode="auto">
          <a:xfrm>
            <a:off x="20" y="10"/>
            <a:ext cx="12191980" cy="3710603"/>
          </a:xfrm>
          <a:custGeom>
            <a:avLst/>
            <a:gdLst/>
            <a:ahLst/>
            <a:cxnLst/>
            <a:rect l="l" t="t" r="r" b="b"/>
            <a:pathLst>
              <a:path w="12192000" h="3692092">
                <a:moveTo>
                  <a:pt x="0" y="0"/>
                </a:moveTo>
                <a:lnTo>
                  <a:pt x="12192000" y="0"/>
                </a:lnTo>
                <a:lnTo>
                  <a:pt x="12192000" y="3504824"/>
                </a:lnTo>
                <a:lnTo>
                  <a:pt x="12024691" y="3517794"/>
                </a:lnTo>
                <a:cubicBezTo>
                  <a:pt x="8077523" y="3783195"/>
                  <a:pt x="4094678" y="3026959"/>
                  <a:pt x="160485" y="3663863"/>
                </a:cubicBezTo>
                <a:lnTo>
                  <a:pt x="0" y="3692092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7B6531-199E-664A-A00B-30A11AEE46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3982" y="3752850"/>
            <a:ext cx="7485413" cy="3105140"/>
          </a:xfrm>
        </p:spPr>
        <p:txBody>
          <a:bodyPr anchor="ctr">
            <a:normAutofit/>
          </a:bodyPr>
          <a:lstStyle/>
          <a:p>
            <a:r>
              <a:rPr lang="en-CZ" sz="2000" dirty="0"/>
              <a:t>USA</a:t>
            </a:r>
          </a:p>
          <a:p>
            <a:r>
              <a:rPr lang="en-CZ" sz="2000" dirty="0"/>
              <a:t>18.5.1980 - Výbuchem sopky se zřítila část kužele a došlo k velké explozi</a:t>
            </a:r>
          </a:p>
          <a:p>
            <a:r>
              <a:rPr lang="en-CZ" sz="2000" dirty="0"/>
              <a:t>Spouští se lavina bahna, kamení a sutě</a:t>
            </a:r>
          </a:p>
          <a:p>
            <a:r>
              <a:rPr lang="en-CZ" sz="2000" dirty="0"/>
              <a:t>Směs plynů a lávy ničí několik milionů stromů</a:t>
            </a:r>
          </a:p>
          <a:p>
            <a:r>
              <a:rPr lang="en-CZ" sz="2000" dirty="0"/>
              <a:t>Sopka zabila 57 lidí</a:t>
            </a:r>
          </a:p>
          <a:p>
            <a:r>
              <a:rPr lang="en-CZ" sz="2000" dirty="0"/>
              <a:t>Sopečný popel a prach, který se dostal do stratosféry,údajně ovlivnil světové klima na několik let</a:t>
            </a:r>
          </a:p>
          <a:p>
            <a:endParaRPr lang="en-CZ" sz="20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83B7B1B-5271-B940-BDAF-D2FABC04D464}"/>
              </a:ext>
            </a:extLst>
          </p:cNvPr>
          <p:cNvSpPr txBox="1"/>
          <p:nvPr/>
        </p:nvSpPr>
        <p:spPr>
          <a:xfrm>
            <a:off x="-4762" y="6150104"/>
            <a:ext cx="377666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800" dirty="0">
                <a:hlinkClick r:id="rId3"/>
              </a:rPr>
              <a:t>https://www.google.com/url?sa=i&amp;url=https%3A%2F%2Fnasregion.cz%2Fvybuch-sopky-mount-st-helens-jsme-dnes-zachytili-v-primem-prenosu-drive-indiani-v-legendach-107494%2F&amp;psig=AOvVaw0h1SWSEhHzMloPA0hquz0K&amp;ust=1649185259246000&amp;source=images&amp;cd=vfe&amp;ved=0CAoQjRxqFwoTCLCjwbiP-_YCFQAAAAAdAAAAABAD</a:t>
            </a:r>
            <a:endParaRPr lang="en-CZ" sz="800" dirty="0"/>
          </a:p>
        </p:txBody>
      </p:sp>
    </p:spTree>
    <p:extLst>
      <p:ext uri="{BB962C8B-B14F-4D97-AF65-F5344CB8AC3E}">
        <p14:creationId xmlns:p14="http://schemas.microsoft.com/office/powerpoint/2010/main" val="26987146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D19E68-2B19-7048-8F61-3A39A8E055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1013" y="3752849"/>
            <a:ext cx="3290887" cy="2452687"/>
          </a:xfrm>
        </p:spPr>
        <p:txBody>
          <a:bodyPr anchor="ctr">
            <a:normAutofit/>
          </a:bodyPr>
          <a:lstStyle/>
          <a:p>
            <a:r>
              <a:rPr lang="en-CZ" sz="3300" b="1" dirty="0"/>
              <a:t>EYJAFJALLAJÖKULL</a:t>
            </a:r>
          </a:p>
        </p:txBody>
      </p:sp>
      <p:pic>
        <p:nvPicPr>
          <p:cNvPr id="5122" name="Picture 2" descr="Erupce sopky Fagradalsfjall na Islandu | Island a Reykjavík - vše o tomto  magickém ostrově v Atlantiku">
            <a:extLst>
              <a:ext uri="{FF2B5EF4-FFF2-40B4-BE49-F238E27FC236}">
                <a16:creationId xmlns:a16="http://schemas.microsoft.com/office/drawing/2014/main" id="{FF8E1A49-2701-984C-8D3A-5D4F0763C6B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873" b="31697"/>
          <a:stretch/>
        </p:blipFill>
        <p:spPr bwMode="auto">
          <a:xfrm>
            <a:off x="20" y="10"/>
            <a:ext cx="12191980" cy="3710603"/>
          </a:xfrm>
          <a:custGeom>
            <a:avLst/>
            <a:gdLst/>
            <a:ahLst/>
            <a:cxnLst/>
            <a:rect l="l" t="t" r="r" b="b"/>
            <a:pathLst>
              <a:path w="12192000" h="3692092">
                <a:moveTo>
                  <a:pt x="0" y="0"/>
                </a:moveTo>
                <a:lnTo>
                  <a:pt x="12192000" y="0"/>
                </a:lnTo>
                <a:lnTo>
                  <a:pt x="12192000" y="3504824"/>
                </a:lnTo>
                <a:lnTo>
                  <a:pt x="12024691" y="3517794"/>
                </a:lnTo>
                <a:cubicBezTo>
                  <a:pt x="8077523" y="3783195"/>
                  <a:pt x="4094678" y="3026959"/>
                  <a:pt x="160485" y="3663863"/>
                </a:cubicBezTo>
                <a:lnTo>
                  <a:pt x="0" y="3692092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9248B2-DDE2-194B-9430-32D8101EEC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3982" y="3752850"/>
            <a:ext cx="7968018" cy="2933700"/>
          </a:xfrm>
        </p:spPr>
        <p:txBody>
          <a:bodyPr anchor="ctr">
            <a:normAutofit/>
          </a:bodyPr>
          <a:lstStyle/>
          <a:p>
            <a:r>
              <a:rPr lang="en-CZ" sz="2000" dirty="0"/>
              <a:t>Island</a:t>
            </a:r>
          </a:p>
          <a:p>
            <a:r>
              <a:rPr lang="en-CZ" sz="2000" dirty="0"/>
              <a:t>20.3.2010 - Erupce několik km od sopky</a:t>
            </a:r>
          </a:p>
          <a:p>
            <a:r>
              <a:rPr lang="en-CZ" sz="2000" dirty="0"/>
              <a:t>14.4.2010 - Obnovení erupce</a:t>
            </a:r>
          </a:p>
          <a:p>
            <a:pPr marL="0" indent="0">
              <a:buNone/>
            </a:pPr>
            <a:r>
              <a:rPr lang="en-CZ" sz="2000" dirty="0"/>
              <a:t>                      - Roztání ledovce, pod kterým se sopka nachází</a:t>
            </a:r>
          </a:p>
          <a:p>
            <a:pPr marL="0" indent="0">
              <a:buNone/>
            </a:pPr>
            <a:r>
              <a:rPr lang="en-CZ" sz="2000" dirty="0"/>
              <a:t>                      - Zvýšení hladiny řek </a:t>
            </a:r>
          </a:p>
          <a:p>
            <a:r>
              <a:rPr lang="en-CZ" sz="2000" dirty="0"/>
              <a:t>Sopečný popel zbůsobil výpadky letecké dopravy téměř po celé Evropě</a:t>
            </a:r>
          </a:p>
          <a:p>
            <a:pPr marL="0" indent="0">
              <a:buNone/>
            </a:pPr>
            <a:endParaRPr lang="en-CZ" sz="180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FB0A1AD-B3F7-E84A-B739-B524E41A8C47}"/>
              </a:ext>
            </a:extLst>
          </p:cNvPr>
          <p:cNvSpPr txBox="1"/>
          <p:nvPr/>
        </p:nvSpPr>
        <p:spPr>
          <a:xfrm>
            <a:off x="0" y="6396325"/>
            <a:ext cx="610076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800" dirty="0">
                <a:hlinkClick r:id="rId3"/>
              </a:rPr>
              <a:t>https://www.google.com/url?sa=i&amp;url=https%3A%2F%2Fwww.islandica.cz%2Ferupce-sopky-fagradalsfjall-island%2F&amp;psig=AOvVaw1oU4XUWutT0RMwpu-00lJB&amp;ust=1649185617664000&amp;source=images&amp;cd=vfe&amp;ved=0CAoQjRxqFwoTCMi-m6uN-_YCFQAAAAAdAAAAABAf</a:t>
            </a:r>
            <a:endParaRPr lang="en-CZ" sz="800" dirty="0"/>
          </a:p>
        </p:txBody>
      </p:sp>
    </p:spTree>
    <p:extLst>
      <p:ext uri="{BB962C8B-B14F-4D97-AF65-F5344CB8AC3E}">
        <p14:creationId xmlns:p14="http://schemas.microsoft.com/office/powerpoint/2010/main" val="25160574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161E4A-23C0-2446-B991-8821E30104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Z" dirty="0"/>
              <a:t>ZDROJE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5A8563-4BC7-1141-99FC-84B9029F41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1600" dirty="0">
                <a:hlinkClick r:id="rId2"/>
              </a:rPr>
              <a:t>https://slideplayer.cz/slide/1926092/ - amp_tf=Zdroj%3A %251%24s&amp;aoh=16481190633545&amp;referrer=https%3A%2F%2Fwww.google.com&amp;ampshare=https%3A%2F%2Fslideplayer.cz%2Fslide%2F1926092%2F</a:t>
            </a:r>
            <a:endParaRPr lang="en-GB" sz="1600" dirty="0"/>
          </a:p>
          <a:p>
            <a:r>
              <a:rPr lang="en-GB" sz="1600" dirty="0">
                <a:hlinkClick r:id="rId3"/>
              </a:rPr>
              <a:t>https://www.google.com/url?sa=i&amp;url=https%3A%2F%2Fdocplayer.cz%2F6395694-Sopky-projekt-eu-penize-skolam-operacni-program-vzdelavani-pro-konkurenceschopnost.html&amp;psig=AOvVaw1SomxN-kZ7tPmHMf9ZTitV&amp;ust=1649104053756000&amp;source=images&amp;cd=vfe&amp;ved=0CAsQjRxqFwoTCJDemL3d-PYCFQAAAAAdAAAAABBR</a:t>
            </a:r>
            <a:endParaRPr lang="en-GB" sz="1600" dirty="0"/>
          </a:p>
          <a:p>
            <a:r>
              <a:rPr lang="en-GB" sz="1600" dirty="0">
                <a:hlinkClick r:id="rId4"/>
              </a:rPr>
              <a:t>https://www.history.com/topics/natural-disasters-and-environment/krakatoa - :~:text=Krakatoa is a small volcanic,volcanic eruptions in human history.</a:t>
            </a:r>
            <a:endParaRPr lang="en-GB" sz="1600" dirty="0"/>
          </a:p>
          <a:p>
            <a:r>
              <a:rPr lang="en-GB" sz="1600" dirty="0">
                <a:hlinkClick r:id="rId5"/>
              </a:rPr>
              <a:t>https://www.sandiegouniontribune.com/news/local-history/story/2021-05-21/from-the-archives-remembering-mount-st-helens-deadly-1981-eruption - :~:text=On May 18, 1980 Mount,until 1986 before quieting down.</a:t>
            </a:r>
            <a:endParaRPr lang="en-GB" sz="1600" dirty="0"/>
          </a:p>
          <a:p>
            <a:r>
              <a:rPr lang="en-GB" sz="1600" dirty="0">
                <a:hlinkClick r:id="rId6"/>
              </a:rPr>
              <a:t>https://www.sci.muni.cz/~herber/volcano.htm</a:t>
            </a:r>
            <a:endParaRPr lang="en-GB" sz="1600" dirty="0"/>
          </a:p>
          <a:p>
            <a:r>
              <a:rPr lang="en-GB" sz="1600" dirty="0">
                <a:hlinkClick r:id="rId7"/>
              </a:rPr>
              <a:t>https://cs.wikipedia.org/wiki/Ohnivý_kruh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1855064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1410</TotalTime>
  <Words>318</Words>
  <Application>Microsoft Office PowerPoint</Application>
  <PresentationFormat>Širokoúhlá obrazovka</PresentationFormat>
  <Paragraphs>52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VÝBUCHY SOPEK</vt:lpstr>
      <vt:lpstr>SOPKY</vt:lpstr>
      <vt:lpstr>NÁSLEDKY SOPEČNÉ ČINNOSTI</vt:lpstr>
      <vt:lpstr>OHNIVÝ PRSTENEC</vt:lpstr>
      <vt:lpstr>KRAKATOA</vt:lpstr>
      <vt:lpstr>SVATÁ HELENA</vt:lpstr>
      <vt:lpstr>EYJAFJALLAJÖKULL</vt:lpstr>
      <vt:lpstr>ZDROJE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VÝBUCHY SOPEK</dc:title>
  <dc:creator>Markéta Holbová</dc:creator>
  <cp:lastModifiedBy>ichova</cp:lastModifiedBy>
  <cp:revision>3</cp:revision>
  <dcterms:created xsi:type="dcterms:W3CDTF">2022-04-03T20:10:42Z</dcterms:created>
  <dcterms:modified xsi:type="dcterms:W3CDTF">2022-04-08T08:47:31Z</dcterms:modified>
</cp:coreProperties>
</file>