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BA5"/>
    <a:srgbClr val="E1F3C3"/>
    <a:srgbClr val="D1F2A6"/>
    <a:srgbClr val="94E686"/>
    <a:srgbClr val="B6DC90"/>
    <a:srgbClr val="64B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21:54:16.1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460 406 24575,'-2'1'0,"0"0"0,0 0 0,0 0 0,0 0 0,0 0 0,1 1 0,-1-1 0,0 0 0,1 1 0,-1-1 0,0 1 0,1 0 0,-2 2 0,-3 3 0,-40 41 0,3 2 0,2 1 0,-59 97 0,99-147 0,1 0 0,0 0 0,-1 0 0,1 0 0,-1 0 0,0 0 0,1 0 0,-1 0 0,0 0 0,1 0 0,-1-1 0,0 1 0,0 0 0,0-1 0,1 1 0,-1 0 0,0-1 0,-1 1 0,-4-13 0,7-34 0,47-210 0,-45 238 0,1-16 0,1 1 0,1 0 0,19-53 0,-34 141 0,-19 34 0,-4 0 0,-4-2 0,-50 88 0,319-655 0,-221 445 0,-2-1 0,-1 0 0,-2-1 0,4-62 0,-31 139 0,5-14 0,-174 399 0,67-168 0,112-242 0,6-15 0,10-28 0,107-238 0,31-89 0,-138 333-1365,-1 4-5461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21:54:32.5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612 179 24575,'-2'-3'0,"0"1"0,1-1 0,-1 1 0,0 0 0,0 0 0,-1 0 0,1 0 0,0 0 0,-1 0 0,1 1 0,-1-1 0,1 1 0,-1-1 0,0 1 0,1 0 0,-4-1 0,-15-9 0,11 3 0,1-1 0,-1 0 0,-11-18 0,18 25 0,1-1 0,-1-1 0,1 1 0,0 0 0,1-1 0,-1 1 0,0 0 0,1-1 0,0 0 0,0 1 0,0-1 0,0 0 0,1 0 0,-1 0 0,1 1 0,0-7 0,0 10 0,0-1 0,0 0 0,0 0 0,1 1 0,-1-1 0,0 0 0,0 0 0,0 1 0,1-1 0,-1 0 0,0 1 0,1-1 0,-1 0 0,1 1 0,-1-1 0,1 1 0,-1-1 0,1 1 0,-1-1 0,1 1 0,-1-1 0,1 1 0,0-1 0,-1 1 0,1 0 0,0-1 0,-1 1 0,1 0 0,0-1 0,0 1 0,-1 0 0,1 0 0,0 0 0,0 0 0,-1 0 0,1 0 0,0 0 0,0 0 0,-1 0 0,1 0 0,0 0 0,0 0 0,-1 1 0,1-1 0,0 0 0,-1 1 0,1-1 0,0 0 0,0 1 0,2 1 0,-1 0 0,1 0 0,-1-1 0,0 1 0,1 1 0,-1-1 0,0 0 0,-1 0 0,1 1 0,0-1 0,2 6 0,-1-1 0,-1 0 0,1 1 0,-1-1 0,-1 1 0,1 0 0,-1 0 0,-1 0 0,1 0 0,-1-1 0,-1 1 0,1 0 0,-1 0 0,-4 12 0,4-16 0,-1 0 0,0 0 0,0 0 0,0 0 0,0 0 0,-1-1 0,1 1 0,-1-1 0,0 1 0,0-1 0,0 0 0,-1 0 0,1 0 0,-1-1 0,0 1 0,1-1 0,-1 0 0,0 0 0,0 0 0,-1-1 0,1 1 0,0-1 0,0 0 0,-10 1 0,12-2 0,-1 1 0,1 0 0,-1-1 0,0 0 0,1 0 0,-1 0 0,0 0 0,0 0 0,1 0 0,-1-1 0,0 1 0,1-1 0,-1 0 0,1 0 0,-1 0 0,1 0 0,-1 0 0,1-1 0,0 1 0,0-1 0,-1 1 0,1-1 0,0 0 0,0 0 0,-3-3 0,2-2 0,0 0 0,0 0 0,1 0 0,-1-1 0,1 1 0,1-1 0,-1-10 0,-12-40 0,13 55 0,0 0 0,0 1 0,-1-1 0,1 0 0,-1 0 0,0 1 0,0-1 0,0 1 0,0 0 0,0-1 0,0 1 0,-1 0 0,1 0 0,-1 0 0,-4-2 0,5 4 0,0-1 0,0 1 0,-1 0 0,1-1 0,0 1 0,-1 0 0,1 0 0,0 1 0,0-1 0,-1 0 0,1 1 0,0 0 0,0-1 0,0 1 0,-1 0 0,1 0 0,0 0 0,0 0 0,0 0 0,1 1 0,-1-1 0,0 1 0,0-1 0,1 1 0,-2 1 0,-44 51 0,42-48 0,-6 10 0,1 1 0,0 0 0,-14 35 0,2-3 0,22-48 0,-1 1 0,1-1 0,-1 1 0,0-1 0,1 0 0,-1 1 0,0-1 0,0 1 0,0-1 0,0 0 0,0 0 0,0 0 0,0 0 0,-1 0 0,1 0 0,0 0 0,-1 0 0,1 0 0,0 0 0,-1-1 0,1 1 0,-1-1 0,1 1 0,-1-1 0,-2 1 0,2-1 0,1-1 0,-1 0 0,0 0 0,0 1 0,0-1 0,1 0 0,-1 0 0,1-1 0,-1 1 0,1 0 0,-1-1 0,1 1 0,-1 0 0,1-1 0,0 0 0,0 1 0,-1-3 0,-6-11 0,0 0 0,1 0 0,-7-23 0,13 36 0,-13-29 0,11 25 0,0 0 0,0 0 0,1 0 0,-1-1 0,1 1 0,1-1 0,-2-10 0,3 16 0,0 0 0,0 0 0,0 0 0,0 0 0,0 0 0,1 0 0,-1 0 0,0-1 0,1 1 0,-1 0 0,1 1 0,-1-1 0,1 0 0,-1 0 0,1 0 0,0 0 0,0 0 0,-1 0 0,1 1 0,1-2 0,1 1 0,0-1 0,-1 1 0,1 0 0,0 0 0,-1 0 0,1 1 0,0-1 0,0 1 0,0 0 0,0-1 0,3 1 0,13 1 0,-1 1 0,28 6 0,22 2 0,566-4 0,-348-9 0,1047 3 0,-1298 2 62,49 8-1,-47-4-805,42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544AC-C54E-4B6E-AE20-824E72A9A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E4D255-9B80-4372-A84C-3A15A2517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629403-5E0E-4CF9-A73E-2ED262DC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B2B-BB21-4FE7-BE05-F68B8E9168A7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17A829-0B44-418F-9D66-CE72496E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BCB1C0-775D-460F-9C1A-06061BA7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661-1304-451C-8785-355DA3A3B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31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AB9D6-051D-4808-ABDA-DDD934F5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59BF67-74F4-41D8-AD2F-8CF6DDCF1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337B35-AE5A-4211-A1E6-F7D8B806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B2B-BB21-4FE7-BE05-F68B8E9168A7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90D62E-CD48-472E-989C-433CE608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E9614F-B7E8-4B20-969A-94F69470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661-1304-451C-8785-355DA3A3B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6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02F0F2E-86D2-4056-99D8-7682F4D30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4B9EE1-A6BC-48A2-9E1F-7DBC21F82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877A0F-2408-4840-AFC3-741AA231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B2B-BB21-4FE7-BE05-F68B8E9168A7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B31735-0B87-4751-A5F0-BFED8F0A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77CD74-3C96-4FB2-A2E7-AE5F24AE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661-1304-451C-8785-355DA3A3B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69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DDAF6-E4B9-456C-8233-4D3F96CE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FB2300-37B2-4383-99C2-D23D221A5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AF4EB0-762D-4315-ACA0-B0EC174E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B2B-BB21-4FE7-BE05-F68B8E9168A7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662665-BF81-40C9-8BC7-B32C72A1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614FD2-B6C3-46B8-931D-0DE79A19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661-1304-451C-8785-355DA3A3B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05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067A6-27F6-41CF-BA5F-49FD999A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424BF6-397E-43D9-8863-F922E63EC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5208E7-85FC-4575-8815-7EB985EE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B2B-BB21-4FE7-BE05-F68B8E9168A7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00EE21-2A5F-49EA-87B7-21D3267D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E930C5-223D-42CD-86CC-1A42038B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661-1304-451C-8785-355DA3A3B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52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3E551-054F-45B2-9C74-9DC631FF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5731D-1022-42DE-95FF-A61DCEBF9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187334-D343-4D9A-AC83-D8CB84BE9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86F432-E136-4C27-9B80-B9FC8C21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B2B-BB21-4FE7-BE05-F68B8E9168A7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9F1AE0-C0CA-411F-8876-0ACC7784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CA56D1-5EAB-435B-B872-2921F30C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661-1304-451C-8785-355DA3A3B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50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CC42AF-9CEF-42CA-A155-C421D2E5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E9E2EF-FBA4-4615-8475-ACF983CF3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C86BF2-C5DE-4FFD-9CB3-4DFA89951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D893BA1-46AD-4BBC-B839-3D11F16A4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6284215-0994-49D3-A852-8EBAA9FA3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5351E3-CD88-4691-B346-D78E0436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B2B-BB21-4FE7-BE05-F68B8E9168A7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4F5C292-915E-4F13-9C3B-0FEF6EFB3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A244574-0038-4281-9EE7-4F4805B5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661-1304-451C-8785-355DA3A3B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58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5D49C-824A-4C9F-A8D2-3C94E095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F237EA5-C2D3-41E9-BD2C-73E2B474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B2B-BB21-4FE7-BE05-F68B8E9168A7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31B17B-5E4B-47B1-AAEA-119DF303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FF4B48-76F6-43D9-A330-AB41F38A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661-1304-451C-8785-355DA3A3B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84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3E9B6AD-00D1-47B2-8B7F-3E2F5338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B2B-BB21-4FE7-BE05-F68B8E9168A7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016A69A-E71B-41A5-8EDA-8CB47A44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CF5667-CFD6-457D-A9B6-7660246D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661-1304-451C-8785-355DA3A3B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7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E190B-52F0-4877-82DC-BA44E26F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52A4B3-1B36-4AE8-AAF1-9AA874D77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7605E9-9846-4633-A657-A97B619B7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19B4A3-416A-4CCD-BFC2-050DFE7F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B2B-BB21-4FE7-BE05-F68B8E9168A7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DFF59F-98E1-453B-8D6C-7C6B20EA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35BD80-77E0-45CE-97F1-86984504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661-1304-451C-8785-355DA3A3B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66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7818E-0EB3-41C8-B1CD-152A50F1B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31C0A22-51CB-465C-9C22-D10A719A3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E12C36-B0C1-47FF-9381-4FA178B5C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34EAEF-5675-47B1-BBB3-0AD42CE1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B2B-BB21-4FE7-BE05-F68B8E9168A7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75340F-0BE2-4749-9737-2A65D846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B6FD4E-08E0-400B-B401-CE52D8FF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661-1304-451C-8785-355DA3A3B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07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5CA1156-FD1C-4EEA-B512-0E2395CC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9426DB-D0E8-4741-BD31-F384FF5D7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6DDDFB-FDF9-417D-B2B6-92459961E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B4B2B-BB21-4FE7-BE05-F68B8E9168A7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735B64-39E7-4DE7-A7C2-C12AFC591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EAA5E4-CD79-4154-BD78-34B830FA3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66661-1304-451C-8785-355DA3A3B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46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hyperlink" Target="https://cs.wikipedia.org/wiki/Anodonta" TargetMode="External"/><Relationship Id="rId3" Type="http://schemas.openxmlformats.org/officeDocument/2006/relationships/hyperlink" Target="https://cs.wikipedia.org/wiki/P%C4%9Bnice_vla%C5%A1sk%C3%A1" TargetMode="External"/><Relationship Id="rId7" Type="http://schemas.openxmlformats.org/officeDocument/2006/relationships/hyperlink" Target="https://cs.wikipedia.org/wiki/%C4%8Colek_obecn%C3%BD" TargetMode="External"/><Relationship Id="rId12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hyperlink" Target="https://pxhere.com/cs/photo/625931" TargetMode="External"/><Relationship Id="rId5" Type="http://schemas.openxmlformats.org/officeDocument/2006/relationships/hyperlink" Target="http://cs.balcanica.info/2-11108" TargetMode="External"/><Relationship Id="rId10" Type="http://schemas.openxmlformats.org/officeDocument/2006/relationships/image" Target="../media/image12.jpg"/><Relationship Id="rId4" Type="http://schemas.openxmlformats.org/officeDocument/2006/relationships/image" Target="../media/image9.jpg"/><Relationship Id="rId9" Type="http://schemas.openxmlformats.org/officeDocument/2006/relationships/hyperlink" Target="http://cs.wikipedia.org/wiki/B%C3%ADl%C3%A1_sk%C3%A1la_(Libe%C5%88)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Myslivost" TargetMode="External"/><Relationship Id="rId13" Type="http://schemas.openxmlformats.org/officeDocument/2006/relationships/hyperlink" Target="http://www.uhul.cz/mapy-a-data/360-portal-myslivosti/myslivost-obecne/717-co-je-to-myslivost" TargetMode="External"/><Relationship Id="rId18" Type="http://schemas.openxmlformats.org/officeDocument/2006/relationships/hyperlink" Target="http://cs.wikipedia.org/wiki/B%C3%ADl%C3%A1_sk%C3%A1la_(Libe%C5%88)" TargetMode="External"/><Relationship Id="rId3" Type="http://schemas.openxmlformats.org/officeDocument/2006/relationships/hyperlink" Target="https://arnika.org/co-je-to-biodiverzita-a-proc-je-treba-ji-chranit" TargetMode="External"/><Relationship Id="rId21" Type="http://schemas.openxmlformats.org/officeDocument/2006/relationships/hyperlink" Target="https://www.google.cz/search?q=nosoro%C5%BEec&amp;source=lnms&amp;tbm=isch&amp;sa=X&amp;ved=2ahUKEwjppOGT9IL3AhXBxIsKHappDAEQ_AUoAXoECAIQAw&amp;biw=1920&amp;bih=969&amp;dpr=1#imgrc=9cXoDSaJr7CV8M&amp;imgdii=IwMjjc9lBvLIGM" TargetMode="External"/><Relationship Id="rId7" Type="http://schemas.openxmlformats.org/officeDocument/2006/relationships/hyperlink" Target="https://cs.wikipedia.org/wiki/Pytl%C3%A1ctv%C3%AD" TargetMode="External"/><Relationship Id="rId12" Type="http://schemas.openxmlformats.org/officeDocument/2006/relationships/hyperlink" Target="https://memegenerator.net/instance/55187655/feel-like-a-sir-dkuji-za-pozornost" TargetMode="External"/><Relationship Id="rId17" Type="http://schemas.openxmlformats.org/officeDocument/2006/relationships/hyperlink" Target="https://cs.wikipedia.org/wiki/%C4%8Colek_obecn%C3%BD" TargetMode="External"/><Relationship Id="rId2" Type="http://schemas.openxmlformats.org/officeDocument/2006/relationships/hyperlink" Target="https://www.veronica.cz/co-to-je-biodiverzita-a-proc-ji-chranit" TargetMode="External"/><Relationship Id="rId16" Type="http://schemas.openxmlformats.org/officeDocument/2006/relationships/hyperlink" Target="http://cs.balcanica.info/2-11108" TargetMode="External"/><Relationship Id="rId20" Type="http://schemas.openxmlformats.org/officeDocument/2006/relationships/hyperlink" Target="https://www.google.cz/search?q=pro%C4%8D+panda+%C4%8Derven%C3%A1+ohro%C5%BEen%C3%AD&amp;hl=cs&amp;source=lnms&amp;tbm=isch&amp;sa=X&amp;ved=2ahUKEwjeqq_J8YL3AhWVz4sKHaemCzsQ_AUoAXoECAEQAw&amp;biw=1920&amp;bih=969&amp;dpr=1#imgrc=EfTGBKLmPClIP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latforma8.org/sledujeme-vlastni-vyhynuti/26962040_1815004252131768_5283957044833509677_o/" TargetMode="External"/><Relationship Id="rId11" Type="http://schemas.openxmlformats.org/officeDocument/2006/relationships/hyperlink" Target="https://www.google.cz/search?q=pro%C5%99+jsou+tu%C4%8Dn%C3%A1ci+ohro%C5%BEen%C3%AD%C3%A1&amp;tbm=isch&amp;ved=2ahUKEwiU2MG59oL3AhUE3aQKHXl2DXUQ2-cCegQIABAA&amp;oq=pro%C5%99+jsou+tu%C4%8Dn%C3%A1ci+ohro%C5%BEen%C3%AD%C3%A1&amp;gs_lcp=CgNpbWcQAzoECAAQQzoICAAQsQMQgwE6CAgAEIAEELEDOgUIABCABDoLCAAQgAQQsQMQgwFQyQlY954BYKuiAWgDcAB4AIABXogB6hGSAQIzMpgBAKABAaoBC2d3cy13aXotaW1nsAEAwAEB&amp;sclient=img&amp;ei=lVtPYtS5CIS6kwX57LWoBw&amp;bih=969&amp;biw=1903&amp;hl=cs#imgrc=Tr0HgfJu0z9pbM" TargetMode="External"/><Relationship Id="rId24" Type="http://schemas.openxmlformats.org/officeDocument/2006/relationships/hyperlink" Target="https://www.google.cz/search?q=ohro%C5%BEen%C3%A9zv%C3%AD%C5%99ata+kv%C5%AFli+klima&amp;tbm=isch&amp;ved=2ahUKEwi_7caS9oL3AhVLtKQKHRwuDiYQ2-cCegQIABAA&amp;oq=ohro%C5%BEen%C3%A9zv%C3%AD%C5%99ata+kv%C5%AFli+klima&amp;gs_lcp=CgNpbWcQA1DKEFj1MWDxNGgAcAB4AIABT4gB2gWSAQIxMJgBAKABAaoBC2d3cy13aXotaW1nwAEB&amp;sclient=img&amp;ei=Q1tPYv-_GsvokgWc3LiwAg&amp;bih=969&amp;biw=1903&amp;hl=cs#imgrc=xdbV5eyOKqvXFM" TargetMode="External"/><Relationship Id="rId5" Type="http://schemas.openxmlformats.org/officeDocument/2006/relationships/hyperlink" Target="https://www.europarl.europa.eu/news/cs/headlines/society/20200109STO69929/ztrata-biodiverzity-jake-jsou-jeji-dusledky-a-priciny" TargetMode="External"/><Relationship Id="rId15" Type="http://schemas.openxmlformats.org/officeDocument/2006/relationships/hyperlink" Target="https://cs.wikipedia.org/wiki/P%C4%9Bnice_vla%C5%A1sk%C3%A1" TargetMode="External"/><Relationship Id="rId23" Type="http://schemas.openxmlformats.org/officeDocument/2006/relationships/hyperlink" Target="https://www.zoopraha.cz/zvirata-a-expozice/lexikon-zvirat?d=14-tygr-sumatersky&amp;start=14" TargetMode="External"/><Relationship Id="rId10" Type="http://schemas.openxmlformats.org/officeDocument/2006/relationships/hyperlink" Target="https://digifolio.rvp.cz/artefact/file/download.php?file=84859" TargetMode="External"/><Relationship Id="rId19" Type="http://schemas.openxmlformats.org/officeDocument/2006/relationships/hyperlink" Target="https://cs.wikipedia.org/wiki/Anodonta" TargetMode="External"/><Relationship Id="rId4" Type="http://schemas.openxmlformats.org/officeDocument/2006/relationships/hyperlink" Target="https://cs.wikipedia.org/wiki/%C5%BDivo%C4%8Dichov%C3%A9" TargetMode="External"/><Relationship Id="rId9" Type="http://schemas.openxmlformats.org/officeDocument/2006/relationships/hyperlink" Target="https://akela.mendelu.cz/~xcepl/inobio/inovace/Ekonomika_lesniho_hospodarstvi/Ekonomika_Myslivosti_cviceni.pdf" TargetMode="External"/><Relationship Id="rId14" Type="http://schemas.openxmlformats.org/officeDocument/2006/relationships/hyperlink" Target="http://cs.balcanica.info/2-9887" TargetMode="External"/><Relationship Id="rId22" Type="http://schemas.openxmlformats.org/officeDocument/2006/relationships/hyperlink" Target="https://www.google.cz/search?q=pro%C4%8D+je+koala+ohro%C5%BEen%C3%A1&amp;tbm=isch&amp;hl=cs&amp;sa=X&amp;ved=2ahUKEwi_9afw9IL3AhUByaQKHX3JAMQQBXoECAEQGw&amp;biw=1903&amp;bih=969#imgrc=yZcVMxAdSuyHV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>
            <a:extLst>
              <a:ext uri="{FF2B5EF4-FFF2-40B4-BE49-F238E27FC236}">
                <a16:creationId xmlns:a16="http://schemas.microsoft.com/office/drawing/2014/main" id="{C6A2B71F-1688-412F-AF0E-F7B2F6AB8857}"/>
              </a:ext>
            </a:extLst>
          </p:cNvPr>
          <p:cNvSpPr/>
          <p:nvPr/>
        </p:nvSpPr>
        <p:spPr>
          <a:xfrm>
            <a:off x="5121536" y="0"/>
            <a:ext cx="7070464" cy="6858000"/>
          </a:xfrm>
          <a:prstGeom prst="rect">
            <a:avLst/>
          </a:prstGeom>
          <a:solidFill>
            <a:srgbClr val="B6DC90"/>
          </a:solidFill>
          <a:ln>
            <a:solidFill>
              <a:srgbClr val="C0D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B09E51-A6F2-4D91-83E2-4CFC86383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504" y="2551633"/>
            <a:ext cx="9960528" cy="238760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PYTLÁCTVÍ A VYMÍRÁNÍ</a:t>
            </a:r>
            <a:br>
              <a:rPr lang="cs-CZ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ŽIVOČIŠNÝCH DRUHŮ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660A2F-C41D-4945-B710-5363D9A3F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4768" y="5461120"/>
            <a:ext cx="9144000" cy="424677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Barbora Ulbrichtová, Klára Norková, Alena Koutecká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2A0535-06C6-4FEB-B116-DB82839D3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5" y="354650"/>
            <a:ext cx="4848071" cy="6503350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776037F1-3F4D-4E07-80EA-240E7E8ED849}"/>
              </a:ext>
            </a:extLst>
          </p:cNvPr>
          <p:cNvSpPr/>
          <p:nvPr/>
        </p:nvSpPr>
        <p:spPr>
          <a:xfrm>
            <a:off x="5121536" y="1888621"/>
            <a:ext cx="7070464" cy="76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77AEB19-9F98-4ADC-9B85-9D188622B051}"/>
              </a:ext>
            </a:extLst>
          </p:cNvPr>
          <p:cNvSpPr/>
          <p:nvPr/>
        </p:nvSpPr>
        <p:spPr>
          <a:xfrm>
            <a:off x="5121536" y="1469876"/>
            <a:ext cx="7070464" cy="316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F61390F9-040C-4FA8-9213-2C1BAC5AAC24}"/>
              </a:ext>
            </a:extLst>
          </p:cNvPr>
          <p:cNvSpPr/>
          <p:nvPr/>
        </p:nvSpPr>
        <p:spPr>
          <a:xfrm>
            <a:off x="5121536" y="1358781"/>
            <a:ext cx="70704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65F49F1A-CED6-4092-9AF1-9B2512C8640A}"/>
              </a:ext>
            </a:extLst>
          </p:cNvPr>
          <p:cNvSpPr/>
          <p:nvPr/>
        </p:nvSpPr>
        <p:spPr>
          <a:xfrm>
            <a:off x="5121536" y="543392"/>
            <a:ext cx="7070464" cy="712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8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B88E766C-FFD1-4B59-8E19-C07406C3EE8E}"/>
              </a:ext>
            </a:extLst>
          </p:cNvPr>
          <p:cNvSpPr/>
          <p:nvPr/>
        </p:nvSpPr>
        <p:spPr>
          <a:xfrm>
            <a:off x="8255925" y="1268388"/>
            <a:ext cx="3481431" cy="4706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84DA978-273B-4A69-B16B-E07B5AA16527}"/>
              </a:ext>
            </a:extLst>
          </p:cNvPr>
          <p:cNvSpPr/>
          <p:nvPr/>
        </p:nvSpPr>
        <p:spPr>
          <a:xfrm>
            <a:off x="505940" y="1279154"/>
            <a:ext cx="3481431" cy="4706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15282B-5C92-4E16-AA4E-EE87BC7A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713" y="57485"/>
            <a:ext cx="6478573" cy="112412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DIVERZITA ŽIVOČICHŮ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FF7F4D2-7F21-4B15-B2EC-2938B38EB420}"/>
              </a:ext>
            </a:extLst>
          </p:cNvPr>
          <p:cNvSpPr txBox="1"/>
          <p:nvPr/>
        </p:nvSpPr>
        <p:spPr>
          <a:xfrm>
            <a:off x="788565" y="1308683"/>
            <a:ext cx="2916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je to biodiverzita?</a:t>
            </a: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1230149-1810-4014-9D13-4068A3B7BAB8}"/>
              </a:ext>
            </a:extLst>
          </p:cNvPr>
          <p:cNvSpPr txBox="1"/>
          <p:nvPr/>
        </p:nvSpPr>
        <p:spPr>
          <a:xfrm>
            <a:off x="788565" y="1662626"/>
            <a:ext cx="2916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Zjednodušeně je to pojem pro  rozmanitost všech živých organismů na Zemi, ať už rostlinných či živočišných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CBEB4D8-9C92-4D54-A151-AA6E71CB949F}"/>
              </a:ext>
            </a:extLst>
          </p:cNvPr>
          <p:cNvSpPr txBox="1"/>
          <p:nvPr/>
        </p:nvSpPr>
        <p:spPr>
          <a:xfrm>
            <a:off x="788565" y="3228945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Proč je tak důležitá?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F7BA713-7816-41CF-8EBD-BB56E436A878}"/>
              </a:ext>
            </a:extLst>
          </p:cNvPr>
          <p:cNvSpPr txBox="1"/>
          <p:nvPr/>
        </p:nvSpPr>
        <p:spPr>
          <a:xfrm>
            <a:off x="788565" y="3718046"/>
            <a:ext cx="29161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Nejenže s ohrožením biodiverzity se okrádáme o překrásnou krajinu, ale hrozí nám i narušení ekosystému, což může vést k velkým přírodním katastrofám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315E611-F0D9-48E9-BCA3-C5015AE713F2}"/>
              </a:ext>
            </a:extLst>
          </p:cNvPr>
          <p:cNvSpPr txBox="1"/>
          <p:nvPr/>
        </p:nvSpPr>
        <p:spPr>
          <a:xfrm>
            <a:off x="8306609" y="1308683"/>
            <a:ext cx="3430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Kdo je to vůbec živočich?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2ADD038-E5AE-4B7E-B370-CC0AA6E45161}"/>
              </a:ext>
            </a:extLst>
          </p:cNvPr>
          <p:cNvSpPr txBox="1"/>
          <p:nvPr/>
        </p:nvSpPr>
        <p:spPr>
          <a:xfrm>
            <a:off x="8316286" y="1636341"/>
            <a:ext cx="30871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Živočichové jsou říší mnohobuněčných heterotrofních organismů, jež se buněčně liší od hub a rostlin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Nemají buněčnou stěnu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Jsou závislí na autotrofních organismech, zejména rostlinách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Někteří živočichové žijí v symbióze s jinými organismy, ale některé druhy živočichů jsou čistě parazitické 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A58AB03-CAB2-4DD6-8F32-898710686138}"/>
              </a:ext>
            </a:extLst>
          </p:cNvPr>
          <p:cNvSpPr/>
          <p:nvPr/>
        </p:nvSpPr>
        <p:spPr>
          <a:xfrm>
            <a:off x="4192920" y="1275943"/>
            <a:ext cx="3871342" cy="4706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B3556CE-1987-42A8-B029-5AEBE95DF3E7}"/>
              </a:ext>
            </a:extLst>
          </p:cNvPr>
          <p:cNvSpPr txBox="1"/>
          <p:nvPr/>
        </p:nvSpPr>
        <p:spPr>
          <a:xfrm>
            <a:off x="4358859" y="3330311"/>
            <a:ext cx="360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Jaký vliv má člověk na pokles živočišný diverzity?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F4D05E2-B62E-4214-9084-F8195E2C1569}"/>
              </a:ext>
            </a:extLst>
          </p:cNvPr>
          <p:cNvSpPr txBox="1"/>
          <p:nvPr/>
        </p:nvSpPr>
        <p:spPr>
          <a:xfrm>
            <a:off x="4269995" y="1663916"/>
            <a:ext cx="3531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Příčin, proč dochází k masivnímu vymírání druhů je mnoho, ale mezi ty hlavní patří třeba změna klimatu, nadbytečné znečištění, změny využití půdy a nadměrný lov a rybolov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CFEC2BC-8117-49E4-99F4-03C66F4C47A3}"/>
              </a:ext>
            </a:extLst>
          </p:cNvPr>
          <p:cNvSpPr txBox="1"/>
          <p:nvPr/>
        </p:nvSpPr>
        <p:spPr>
          <a:xfrm>
            <a:off x="4362826" y="1308683"/>
            <a:ext cx="3183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Důvody ztráty diverzity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6539163-AB42-4E2D-9D4B-4F16906182BB}"/>
              </a:ext>
            </a:extLst>
          </p:cNvPr>
          <p:cNvSpPr txBox="1"/>
          <p:nvPr/>
        </p:nvSpPr>
        <p:spPr>
          <a:xfrm>
            <a:off x="4269996" y="3930475"/>
            <a:ext cx="3531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 výše uvedeného odstavce lze vyvodit, že lidstvo má větší vliv na úbytku živočichů, než si většina z nás uvědomujeme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Jedním z nich neuvedených důvodů vymírání druhů zvířat je nelegální lov zvěře - pytlačení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1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BE553407-495D-4ECF-885F-8150C8EFE7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83" y="4521102"/>
            <a:ext cx="3528983" cy="213525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D8626FF-048B-48EB-81EF-BF1222567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83" y="172529"/>
            <a:ext cx="3528983" cy="217449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968B618-D6B8-44ED-91BB-52562C9FB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1" y="172529"/>
            <a:ext cx="4317648" cy="316589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6767CB6-D7A7-475E-AF7C-5696608BB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83" y="2424024"/>
            <a:ext cx="3528983" cy="200132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E46042AB-D988-48DB-89DA-C4874B9DF4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0" y="3428999"/>
            <a:ext cx="4317649" cy="3227357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7339CE6D-C95A-44E2-AEB4-4BF1B34690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60" y="172529"/>
            <a:ext cx="3993500" cy="64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FC3C72F0-553A-4A07-B2FD-0981FF9119CE}"/>
              </a:ext>
            </a:extLst>
          </p:cNvPr>
          <p:cNvSpPr/>
          <p:nvPr/>
        </p:nvSpPr>
        <p:spPr>
          <a:xfrm>
            <a:off x="6244206" y="1077219"/>
            <a:ext cx="4932727" cy="5273246"/>
          </a:xfrm>
          <a:prstGeom prst="rect">
            <a:avLst/>
          </a:prstGeom>
          <a:solidFill>
            <a:srgbClr val="E1F3C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62F7FCB-C276-4D88-96A8-3A0DD1C4CD37}"/>
              </a:ext>
            </a:extLst>
          </p:cNvPr>
          <p:cNvSpPr/>
          <p:nvPr/>
        </p:nvSpPr>
        <p:spPr>
          <a:xfrm>
            <a:off x="1015067" y="1077218"/>
            <a:ext cx="4932727" cy="5273247"/>
          </a:xfrm>
          <a:prstGeom prst="rect">
            <a:avLst/>
          </a:prstGeom>
          <a:solidFill>
            <a:srgbClr val="E1F3C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9C0494-EE61-41AD-8EB7-F8EFC4DD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720" y="0"/>
            <a:ext cx="2922346" cy="1077219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PYTLÁCTVÍ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0AA58C8-E604-4A31-949B-86FF10D057D8}"/>
              </a:ext>
            </a:extLst>
          </p:cNvPr>
          <p:cNvSpPr txBox="1"/>
          <p:nvPr/>
        </p:nvSpPr>
        <p:spPr>
          <a:xfrm>
            <a:off x="1015067" y="1325563"/>
            <a:ext cx="3313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143AAE-7E9D-4977-B0F4-C74AE1477150}"/>
              </a:ext>
            </a:extLst>
          </p:cNvPr>
          <p:cNvSpPr txBox="1"/>
          <p:nvPr/>
        </p:nvSpPr>
        <p:spPr>
          <a:xfrm>
            <a:off x="1182668" y="1364035"/>
            <a:ext cx="2509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je to pytláctví?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93971AE-F282-44E9-A795-4CEFADAD78FE}"/>
              </a:ext>
            </a:extLst>
          </p:cNvPr>
          <p:cNvSpPr txBox="1"/>
          <p:nvPr/>
        </p:nvSpPr>
        <p:spPr>
          <a:xfrm>
            <a:off x="1182668" y="3478799"/>
            <a:ext cx="280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Myslivost a pytláctví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D2E493C-D95A-44C6-9EBA-31C51BE5E129}"/>
              </a:ext>
            </a:extLst>
          </p:cNvPr>
          <p:cNvSpPr txBox="1"/>
          <p:nvPr/>
        </p:nvSpPr>
        <p:spPr>
          <a:xfrm>
            <a:off x="6438759" y="1364035"/>
            <a:ext cx="1960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Pytláctví v ČR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1FE14D-8DD3-40D3-908E-BE282CD26A3F}"/>
              </a:ext>
            </a:extLst>
          </p:cNvPr>
          <p:cNvSpPr txBox="1"/>
          <p:nvPr/>
        </p:nvSpPr>
        <p:spPr>
          <a:xfrm>
            <a:off x="6438759" y="3632212"/>
            <a:ext cx="2342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Pytláctví v cizině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9954768-E2EB-4E9C-8128-3097382D45DB}"/>
              </a:ext>
            </a:extLst>
          </p:cNvPr>
          <p:cNvSpPr txBox="1"/>
          <p:nvPr/>
        </p:nvSpPr>
        <p:spPr>
          <a:xfrm>
            <a:off x="1182668" y="1802616"/>
            <a:ext cx="3930033" cy="1754326"/>
          </a:xfrm>
          <a:prstGeom prst="rect">
            <a:avLst/>
          </a:prstGeom>
          <a:solidFill>
            <a:srgbClr val="E1F3C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Pytláctví je nelegální lov živočichů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Může se jednat o neoprávněné provozování myslivosti či s úmyslem přilepšit si peněžně, jelikož některé části zvířat se dají prodat za dobrou cenu na černém trhu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F3E43C4-67F6-4CEA-9BD2-B08A0E16E753}"/>
              </a:ext>
            </a:extLst>
          </p:cNvPr>
          <p:cNvSpPr txBox="1"/>
          <p:nvPr/>
        </p:nvSpPr>
        <p:spPr>
          <a:xfrm>
            <a:off x="1182667" y="3926590"/>
            <a:ext cx="41946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Myslivost jsou soubory činností prováděné v přírodě vůči volně žijící zvěři v souladu s ekosystémem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 to ale i tradice zachovávaná několik set let a není to volnočasová aktivita, jak se mnozí lidé domnívají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Bohužel se v řadách myslivců se najdou i pytláci, jež způsobí hodně škody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A845707-5709-4142-80CE-1421CB743053}"/>
              </a:ext>
            </a:extLst>
          </p:cNvPr>
          <p:cNvSpPr txBox="1"/>
          <p:nvPr/>
        </p:nvSpPr>
        <p:spPr>
          <a:xfrm>
            <a:off x="6438759" y="1682516"/>
            <a:ext cx="47381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České republice je pytláctví rozšířené, jelikož se tato činnost bere jako stará lidová tradice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minulosti byla povolena pro lidové vrstvy tzv. čižba – lov ptáků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Naproti tomu zvěřinu mohla lovit jen šlechta a ten kdo tento zákon porušil byl tvrdě trestán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858F42E-856C-44D9-981C-7A065D0D2FA8}"/>
              </a:ext>
            </a:extLst>
          </p:cNvPr>
          <p:cNvSpPr txBox="1"/>
          <p:nvPr/>
        </p:nvSpPr>
        <p:spPr>
          <a:xfrm>
            <a:off x="6438759" y="4032322"/>
            <a:ext cx="4570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Možná proto si neuvědomujeme, jaké hrůzy se dějí v oblasti pytláctví v cizině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chudších regionech je pro dost pytláků motivací částka za konkrétní části vzácných zvířat viz. roh nosorožce, sloní kly atd. nebo i mezinárodní obchod s trofejemi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nejhorších případech dojde i k celkovému vyhynutí druhu</a:t>
            </a:r>
          </a:p>
        </p:txBody>
      </p:sp>
    </p:spTree>
    <p:extLst>
      <p:ext uri="{BB962C8B-B14F-4D97-AF65-F5344CB8AC3E}">
        <p14:creationId xmlns:p14="http://schemas.microsoft.com/office/powerpoint/2010/main" val="17325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400CF09E-56D9-4908-A3FE-4BAB01F92D6D}"/>
              </a:ext>
            </a:extLst>
          </p:cNvPr>
          <p:cNvSpPr/>
          <p:nvPr/>
        </p:nvSpPr>
        <p:spPr>
          <a:xfrm>
            <a:off x="143397" y="71307"/>
            <a:ext cx="4898386" cy="6715388"/>
          </a:xfrm>
          <a:prstGeom prst="rect">
            <a:avLst/>
          </a:prstGeom>
          <a:solidFill>
            <a:srgbClr val="C0DB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5ED4AA2-68B0-42AD-A683-85D724FA6FDC}"/>
              </a:ext>
            </a:extLst>
          </p:cNvPr>
          <p:cNvSpPr txBox="1"/>
          <p:nvPr/>
        </p:nvSpPr>
        <p:spPr>
          <a:xfrm>
            <a:off x="640576" y="135791"/>
            <a:ext cx="390402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Ohrožené druhy         zvířat v ČR  </a:t>
            </a:r>
          </a:p>
        </p:txBody>
      </p:sp>
      <p:sp>
        <p:nvSpPr>
          <p:cNvPr id="10" name="Vývojový diagram: postup 9">
            <a:extLst>
              <a:ext uri="{FF2B5EF4-FFF2-40B4-BE49-F238E27FC236}">
                <a16:creationId xmlns:a16="http://schemas.microsoft.com/office/drawing/2014/main" id="{D1EA1646-B730-4520-918F-8453F1D6EB73}"/>
              </a:ext>
            </a:extLst>
          </p:cNvPr>
          <p:cNvSpPr/>
          <p:nvPr/>
        </p:nvSpPr>
        <p:spPr>
          <a:xfrm>
            <a:off x="5248818" y="3842157"/>
            <a:ext cx="6733342" cy="2852258"/>
          </a:xfrm>
          <a:prstGeom prst="flowChartProcess">
            <a:avLst/>
          </a:prstGeom>
          <a:solidFill>
            <a:srgbClr val="E1F3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FB9ED33-B26F-4FCE-ADE0-4913C5216C6D}"/>
              </a:ext>
            </a:extLst>
          </p:cNvPr>
          <p:cNvSpPr txBox="1"/>
          <p:nvPr/>
        </p:nvSpPr>
        <p:spPr>
          <a:xfrm>
            <a:off x="6589935" y="3917734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můžeme pomoci?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925916C-DAE8-41E1-ADD5-C82E040F4947}"/>
              </a:ext>
            </a:extLst>
          </p:cNvPr>
          <p:cNvSpPr txBox="1"/>
          <p:nvPr/>
        </p:nvSpPr>
        <p:spPr>
          <a:xfrm>
            <a:off x="481971" y="983036"/>
            <a:ext cx="42212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Ohrožených druhů zvířat je v ČR poměrně hodně, jež zahrnují i druhy, které bychom na první pohled nezařadili do ohrožených skupin živočichů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ČR podle zákona dělíme ohrožení živočicha na 3 kategorie: ohrožený, silně ohrožený a kriticky ohrožený, ale v červených seznamech (= seznam ohrožených rostlin a živočichů, vydáván každé 2 roky)je uvedeno více kategorií než jen základní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Naštěstí v tuzemsku i ve světě existuje veliká řada spolků, které už dokázali zachránit několik set druhů před vyhynutím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Jedním z nejdůležitějších faktorů ochrany ohrožených druhů jsou zoologické zahrady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50B5045-8470-46E7-BF01-7A517A09DA89}"/>
              </a:ext>
            </a:extLst>
          </p:cNvPr>
          <p:cNvSpPr txBox="1"/>
          <p:nvPr/>
        </p:nvSpPr>
        <p:spPr>
          <a:xfrm>
            <a:off x="481971" y="5955697"/>
            <a:ext cx="4221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b="1" dirty="0"/>
              <a:t>Dokážete poznat jací živočichové jsou na obrázku a do jaké kategorie patří?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600" b="1" dirty="0"/>
              <a:t>Zjistěte v jakém městě ČR je nejstarší ZOO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C75BC5-61F2-43EF-9350-946FCE9FD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117283" y="1893865"/>
            <a:ext cx="2516699" cy="181714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B5F1B7B-7CD3-4F6B-9690-19EF4D638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117283" y="71307"/>
            <a:ext cx="2516699" cy="180263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0BB94F3-7A37-419D-A37B-7C5B90742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709482" y="71307"/>
            <a:ext cx="2164359" cy="180263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2E627CEE-B090-4E9B-B5A7-94168785A4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7709482" y="1893865"/>
            <a:ext cx="2164359" cy="1817145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05640D1D-7E59-4247-8E82-0CDACCEDDF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9949341" y="71307"/>
            <a:ext cx="2164359" cy="1802635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85E1CF82-0656-45AB-8CC9-80BD62161A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9959957" y="1893865"/>
            <a:ext cx="2153743" cy="1802635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90B10E28-F67B-420E-B86C-1E42A8EA4509}"/>
              </a:ext>
            </a:extLst>
          </p:cNvPr>
          <p:cNvSpPr txBox="1"/>
          <p:nvPr/>
        </p:nvSpPr>
        <p:spPr>
          <a:xfrm>
            <a:off x="5581402" y="4469835"/>
            <a:ext cx="53494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Nikdy se neztratí, když se o těchto tématech doví víc lidí, kteří potencionálně můžou přispět na danou organizaci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My samostatně můžeme pomoct tím, že začneme třídit odpad, budeme víc jezdit dopravními prostředky, které méně znečišťují naše okolí a obecně si začneme víc vážit přírody i její obyvatele</a:t>
            </a:r>
          </a:p>
        </p:txBody>
      </p:sp>
    </p:spTree>
    <p:extLst>
      <p:ext uri="{BB962C8B-B14F-4D97-AF65-F5344CB8AC3E}">
        <p14:creationId xmlns:p14="http://schemas.microsoft.com/office/powerpoint/2010/main" val="5385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3F634-01C0-4248-8C78-47A8DBBC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379" y="142612"/>
            <a:ext cx="2591241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074E0-8475-4BAF-830F-FEB0A47E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59" y="1104600"/>
            <a:ext cx="9799040" cy="8835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Co to je biodiverzita a proč ji chránit?: Ekologický institut Veronica</a:t>
            </a:r>
            <a:endParaRPr lang="cs-CZ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l-PL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Co je to biodiverzita a proč je třeba ji chránit? (arnika.org)</a:t>
            </a:r>
            <a:endParaRPr lang="pl-PL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Živočichové – Wikipedie (wikipedia.org)</a:t>
            </a:r>
            <a:endParaRPr lang="cs-CZ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Ztráta biodiverzity: Jaké jsou její důsledky a příčiny? | Zpravodajství | Evropský parlament (europa.eu)</a:t>
            </a:r>
            <a:endParaRPr lang="cs-CZ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Ztráta biodiverzity - platforma8.org</a:t>
            </a:r>
            <a:endParaRPr lang="cs-CZ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Pytláctví – Wikipedie (wikipedia.org)</a:t>
            </a:r>
            <a:endParaRPr lang="cs-CZ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Myslivost – Wikipedie (wikipedia.org)</a:t>
            </a:r>
            <a:endParaRPr lang="cs-CZ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6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Prezentace</a:t>
            </a:r>
            <a:r>
              <a:rPr lang="en-US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 </a:t>
            </a:r>
            <a:r>
              <a:rPr lang="en-US" sz="6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aplikace</a:t>
            </a:r>
            <a:r>
              <a:rPr lang="en-US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 PowerPoint (mendelu.cz)</a:t>
            </a:r>
            <a:endParaRPr lang="cs-CZ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/>
              </a:rPr>
              <a:t>Prezentace aplikace PowerPoint (rvp.cz)</a:t>
            </a:r>
            <a:r>
              <a:rPr lang="cs-CZ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4800" dirty="0">
                <a:hlinkClick r:id="rId11"/>
              </a:rPr>
              <a:t> </a:t>
            </a:r>
            <a:r>
              <a:rPr lang="cs-CZ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/>
              </a:rPr>
              <a:t>proč jsou </a:t>
            </a:r>
            <a:r>
              <a:rPr lang="cs-CZ" sz="6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/>
              </a:rPr>
              <a:t>tučnái</a:t>
            </a:r>
            <a:r>
              <a:rPr lang="cs-CZ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/>
              </a:rPr>
              <a:t> ohrožení – Vyhledávání Google</a:t>
            </a:r>
            <a:endParaRPr lang="cs-CZ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/>
              </a:rPr>
              <a:t>Děkuji za pozornost! - </a:t>
            </a:r>
            <a:r>
              <a:rPr lang="cs-CZ" sz="6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/>
              </a:rPr>
              <a:t>Feel</a:t>
            </a:r>
            <a:r>
              <a:rPr lang="cs-CZ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/>
              </a:rPr>
              <a:t> </a:t>
            </a:r>
            <a:r>
              <a:rPr lang="cs-CZ" sz="6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/>
              </a:rPr>
              <a:t>Like</a:t>
            </a:r>
            <a:r>
              <a:rPr lang="cs-CZ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/>
              </a:rPr>
              <a:t> A Sir | Meme </a:t>
            </a:r>
            <a:r>
              <a:rPr lang="cs-CZ" sz="6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/>
              </a:rPr>
              <a:t>Generator</a:t>
            </a:r>
            <a:endParaRPr lang="cs-CZ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l-PL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3"/>
              </a:rPr>
              <a:t>Co je to myslivost (uhul.cz)</a:t>
            </a:r>
            <a:endParaRPr lang="pl-PL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4"/>
              </a:rPr>
              <a:t>http://cs.balcanica.info/2-9887</a:t>
            </a:r>
            <a:endParaRPr lang="cs-CZ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6600" dirty="0">
                <a:hlinkClick r:id="rId15" tooltip="https://cs.wikipedia.org/wiki/P%C4%9Bnice_vla%C5%A1sk%C3%A1"/>
              </a:rPr>
              <a:t>Tato fotka</a:t>
            </a:r>
            <a:endParaRPr lang="cs-CZ" sz="6600" dirty="0"/>
          </a:p>
          <a:p>
            <a:pPr marL="0" indent="0">
              <a:buNone/>
            </a:pPr>
            <a:r>
              <a:rPr lang="cs-CZ" sz="6600" dirty="0">
                <a:hlinkClick r:id="rId16" tooltip="http://cs.balcanica.info/2-11108"/>
              </a:rPr>
              <a:t>Tato fotka</a:t>
            </a:r>
            <a:endParaRPr lang="cs-CZ" sz="6600" dirty="0"/>
          </a:p>
          <a:p>
            <a:pPr marL="0" indent="0">
              <a:buNone/>
            </a:pPr>
            <a:r>
              <a:rPr lang="cs-CZ" sz="6600" dirty="0">
                <a:hlinkClick r:id="rId17" tooltip="https://cs.wikipedia.org/wiki/%C4%8Colek_obecn%C3%BD"/>
              </a:rPr>
              <a:t>Tato fotka</a:t>
            </a:r>
            <a:endParaRPr lang="cs-CZ" sz="6600" dirty="0"/>
          </a:p>
          <a:p>
            <a:pPr marL="0" indent="0">
              <a:buNone/>
            </a:pPr>
            <a:r>
              <a:rPr lang="cs-CZ" sz="6600" dirty="0">
                <a:hlinkClick r:id="rId18" tooltip="http://cs.wikipedia.org/wiki/B%C3%ADl%C3%A1_sk%C3%A1la_(Libe%C5%88)"/>
              </a:rPr>
              <a:t>Tato fotka</a:t>
            </a:r>
            <a:endParaRPr lang="cs-CZ" sz="6600" dirty="0"/>
          </a:p>
          <a:p>
            <a:pPr marL="0" indent="0">
              <a:buNone/>
            </a:pPr>
            <a:r>
              <a:rPr lang="cs-CZ" sz="6600" dirty="0">
                <a:hlinkClick r:id="rId16" tooltip="http://cs.balcanica.info/2-11108"/>
              </a:rPr>
              <a:t>Tato fotka</a:t>
            </a:r>
            <a:endParaRPr lang="cs-CZ" sz="6600" dirty="0"/>
          </a:p>
          <a:p>
            <a:pPr marL="0" indent="0">
              <a:buNone/>
            </a:pPr>
            <a:r>
              <a:rPr lang="cs-CZ" sz="6600" dirty="0">
                <a:hlinkClick r:id="rId19" tooltip="https://cs.wikipedia.org/wiki/Anodonta"/>
              </a:rPr>
              <a:t>Tato fotka</a:t>
            </a:r>
            <a:endParaRPr lang="cs-CZ" sz="6600" dirty="0"/>
          </a:p>
          <a:p>
            <a:pPr marL="0" indent="0">
              <a:buNone/>
            </a:pPr>
            <a:endParaRPr lang="pl-PL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772A02-FB66-46A0-9561-0394ED7BB1FA}"/>
              </a:ext>
            </a:extLst>
          </p:cNvPr>
          <p:cNvSpPr txBox="1"/>
          <p:nvPr/>
        </p:nvSpPr>
        <p:spPr>
          <a:xfrm>
            <a:off x="3769144" y="2187251"/>
            <a:ext cx="54411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0"/>
              </a:rPr>
              <a:t>proč panda červená ohrožení – Vyhledávání Google</a:t>
            </a: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B2E085-BC42-4FB5-A5FD-299522622255}"/>
              </a:ext>
            </a:extLst>
          </p:cNvPr>
          <p:cNvSpPr txBox="1"/>
          <p:nvPr/>
        </p:nvSpPr>
        <p:spPr>
          <a:xfrm>
            <a:off x="3769144" y="2430163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1"/>
              </a:rPr>
              <a:t>nosorožec – Vyhledávání Google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ACBEB6D-94F1-4841-B063-90D238B912E4}"/>
              </a:ext>
            </a:extLst>
          </p:cNvPr>
          <p:cNvSpPr txBox="1"/>
          <p:nvPr/>
        </p:nvSpPr>
        <p:spPr>
          <a:xfrm>
            <a:off x="4065198" y="1596912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2"/>
              </a:rPr>
              <a:t>proč je koala ohrožená – Vyhledávání Google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AA36968-6687-4C10-9020-491B0BDF6D87}"/>
              </a:ext>
            </a:extLst>
          </p:cNvPr>
          <p:cNvSpPr txBox="1"/>
          <p:nvPr/>
        </p:nvSpPr>
        <p:spPr>
          <a:xfrm>
            <a:off x="3769144" y="2724907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3"/>
              </a:rPr>
              <a:t>Tygr sumaterský - lexikon zvířat (zoopraha.cz)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B2B050B-F323-40AE-A313-F68962140232}"/>
              </a:ext>
            </a:extLst>
          </p:cNvPr>
          <p:cNvSpPr txBox="1"/>
          <p:nvPr/>
        </p:nvSpPr>
        <p:spPr>
          <a:xfrm>
            <a:off x="4531025" y="2998597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4"/>
              </a:rPr>
              <a:t>Ohrožené zvířata kvůli klima – Vyhledávání Google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6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A090DBD-3457-4842-962F-99F981D3F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"/>
          <a:stretch/>
        </p:blipFill>
        <p:spPr>
          <a:xfrm>
            <a:off x="3473043" y="1008034"/>
            <a:ext cx="4446164" cy="40589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F938F275-BB0F-44FE-A06A-0D2DEBCFC173}"/>
                  </a:ext>
                </a:extLst>
              </p14:cNvPr>
              <p14:cNvContentPartPr/>
              <p14:nvPr/>
            </p14:nvContentPartPr>
            <p14:xfrm>
              <a:off x="7174480" y="4903649"/>
              <a:ext cx="165600" cy="27504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F938F275-BB0F-44FE-A06A-0D2DEBCFC1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5840" y="4895009"/>
                <a:ext cx="1832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196EEDA2-21F4-4192-9468-DA8CBC0E310D}"/>
                  </a:ext>
                </a:extLst>
              </p14:cNvPr>
              <p14:cNvContentPartPr/>
              <p14:nvPr/>
            </p14:nvContentPartPr>
            <p14:xfrm>
              <a:off x="7204000" y="5036129"/>
              <a:ext cx="967680" cy="1047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196EEDA2-21F4-4192-9468-DA8CBC0E31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1360" y="4973489"/>
                <a:ext cx="1093320" cy="23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42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716</Words>
  <Application>Microsoft Office PowerPoint</Application>
  <PresentationFormat>Širokoúhlá obrazovka</PresentationFormat>
  <Paragraphs>80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Wingdings</vt:lpstr>
      <vt:lpstr>Motiv Office</vt:lpstr>
      <vt:lpstr>PYTLÁCTVÍ A VYMÍRÁNÍ ŽIVOČIŠNÝCH DRUHŮ</vt:lpstr>
      <vt:lpstr>DIVERZITA ŽIVOČICHŮ</vt:lpstr>
      <vt:lpstr>Prezentace aplikace PowerPoint</vt:lpstr>
      <vt:lpstr>PYTLÁCTVÍ</vt:lpstr>
      <vt:lpstr>Prezentace aplikace PowerPoint</vt:lpstr>
      <vt:lpstr>Odkazy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Pytláctví a vymírání živočišných druhů</dc:title>
  <dc:creator>Bara</dc:creator>
  <cp:lastModifiedBy>ichova</cp:lastModifiedBy>
  <cp:revision>8</cp:revision>
  <dcterms:created xsi:type="dcterms:W3CDTF">2022-04-04T20:56:17Z</dcterms:created>
  <dcterms:modified xsi:type="dcterms:W3CDTF">2022-04-08T07:29:09Z</dcterms:modified>
</cp:coreProperties>
</file>