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orbel" panose="020B0503020204020204" pitchFamily="3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Ygop9Kt0vav3tZt3YZ5p35IVjK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jtěch Oulehla" initials="" lastIdx="3" clrIdx="0"/>
  <p:cmAuthor id="1" name="Vojtěch Jan Schreib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7F6817-24BA-49A3-8A03-8669054D4BE6}">
  <a:tblStyle styleId="{7A7F6817-24BA-49A3-8A03-8669054D4B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1339c39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1339c39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13d32070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13d32070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 rot="5400000">
            <a:off x="3991839" y="-777240"/>
            <a:ext cx="4206240" cy="97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vislý nadpis a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413033" y="2022229"/>
            <a:ext cx="5897562" cy="240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876064" y="-763226"/>
            <a:ext cx="5897562" cy="797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422854"/>
            <a:ext cx="2743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3776135" y="6422854"/>
            <a:ext cx="42796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073048" y="6422854"/>
            <a:ext cx="8797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ázdný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orbe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oddílu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1205344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6230391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2"/>
          </p:nvPr>
        </p:nvSpPr>
        <p:spPr>
          <a:xfrm>
            <a:off x="1207008" y="2656566"/>
            <a:ext cx="475488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3"/>
          </p:nvPr>
        </p:nvSpPr>
        <p:spPr>
          <a:xfrm>
            <a:off x="6231230" y="1913470"/>
            <a:ext cx="4754880" cy="7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4"/>
          </p:nvPr>
        </p:nvSpPr>
        <p:spPr>
          <a:xfrm>
            <a:off x="6231230" y="2656564"/>
            <a:ext cx="475488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body" idx="1"/>
          </p:nvPr>
        </p:nvSpPr>
        <p:spPr>
          <a:xfrm>
            <a:off x="1207008" y="2120054"/>
            <a:ext cx="612648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2"/>
          </p:nvPr>
        </p:nvSpPr>
        <p:spPr>
          <a:xfrm>
            <a:off x="7789023" y="2147486"/>
            <a:ext cx="3200400" cy="34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>
            <a:spLocks noGrp="1"/>
          </p:cNvSpPr>
          <p:nvPr>
            <p:ph type="pic" idx="2"/>
          </p:nvPr>
        </p:nvSpPr>
        <p:spPr>
          <a:xfrm>
            <a:off x="1280160" y="2211494"/>
            <a:ext cx="6126480" cy="3931920"/>
          </a:xfrm>
          <a:prstGeom prst="rect">
            <a:avLst/>
          </a:prstGeom>
          <a:solidFill>
            <a:srgbClr val="F7F7F7"/>
          </a:solidFill>
          <a:ln>
            <a:noFill/>
          </a:ln>
        </p:spPr>
      </p:sp>
      <p:sp>
        <p:nvSpPr>
          <p:cNvPr id="67" name="Google Shape;67;p18"/>
          <p:cNvSpPr txBox="1">
            <a:spLocks noGrp="1"/>
          </p:cNvSpPr>
          <p:nvPr>
            <p:ph type="body" idx="1"/>
          </p:nvPr>
        </p:nvSpPr>
        <p:spPr>
          <a:xfrm>
            <a:off x="7790688" y="2150621"/>
            <a:ext cx="3200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ady.gov/kids/disaster-facts/tsunamis" TargetMode="External"/><Relationship Id="rId3" Type="http://schemas.openxmlformats.org/officeDocument/2006/relationships/hyperlink" Target="https://cs.m.wikipedia.org/wiki/Tsunami" TargetMode="External"/><Relationship Id="rId7" Type="http://schemas.openxmlformats.org/officeDocument/2006/relationships/hyperlink" Target="https://www.bgv.cz/nastenka/85-180521023418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eonet.org.nz/tsunami/story/18830828" TargetMode="External"/><Relationship Id="rId5" Type="http://schemas.openxmlformats.org/officeDocument/2006/relationships/hyperlink" Target="https://www.youtube.com/watch?v=_Nal5zj47Jw" TargetMode="External"/><Relationship Id="rId4" Type="http://schemas.openxmlformats.org/officeDocument/2006/relationships/hyperlink" Target="https://www.sci.muni.cz/~herber/tsunami.htm" TargetMode="External"/><Relationship Id="rId9" Type="http://schemas.openxmlformats.org/officeDocument/2006/relationships/hyperlink" Target="https://www.slavne-dny.cz/episode/10008431/den-tsunami-v-indickem-oceanu-26-prosine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1339c394c_0_0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700" cy="173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TSUNAMI</a:t>
            </a:r>
            <a:endParaRPr/>
          </a:p>
        </p:txBody>
      </p:sp>
      <p:sp>
        <p:nvSpPr>
          <p:cNvPr id="89" name="Google Shape;89;g121339c394c_0_0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13d320701_1_0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ODKAZY</a:t>
            </a:r>
            <a:endParaRPr/>
          </a:p>
        </p:txBody>
      </p:sp>
      <p:sp>
        <p:nvSpPr>
          <p:cNvPr id="155" name="Google Shape;155;g1213d320701_1_0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200" cy="420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100" u="sng" dirty="0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https://cs.m.wikipedia.org/wiki/Tsunami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100" u="sng" dirty="0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https://www.sci.muni.cz/~herber/tsunami.htm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u="sng" dirty="0">
                <a:solidFill>
                  <a:schemeClr val="hlink"/>
                </a:solidFill>
                <a:hlinkClick r:id="rId5"/>
              </a:rPr>
              <a:t>https://www.youtube.com/watch?v=_Nal5zj47Jw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u="sng" dirty="0">
                <a:solidFill>
                  <a:schemeClr val="hlink"/>
                </a:solidFill>
                <a:hlinkClick r:id="rId6"/>
              </a:rPr>
              <a:t>https://www.geonet.org.nz/tsunami/story/18830828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u="sng" dirty="0">
                <a:solidFill>
                  <a:schemeClr val="hlink"/>
                </a:solidFill>
                <a:hlinkClick r:id="rId7"/>
              </a:rPr>
              <a:t>https://www.bgv.cz/nastenka/85-180521023418.pdf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u="sng" dirty="0">
                <a:solidFill>
                  <a:schemeClr val="hlink"/>
                </a:solidFill>
                <a:hlinkClick r:id="rId8"/>
              </a:rPr>
              <a:t>https://www.ready.gov/kids/disaster-facts/tsunamis</a:t>
            </a:r>
            <a:endParaRPr lang="cs-CZ" u="sng" dirty="0">
              <a:solidFill>
                <a:schemeClr val="hlink"/>
              </a:solidFill>
            </a:endParaRPr>
          </a:p>
          <a:p>
            <a:pPr marL="0" lvl="0" indent="0">
              <a:buNone/>
            </a:pPr>
            <a:r>
              <a:rPr lang="cs-CZ" dirty="0">
                <a:hlinkClick r:id="rId9"/>
              </a:rPr>
              <a:t>https://www.slavne-dny.cz/episode/10008431/den-tsunami-v-indickem-oceanu-26-prosinec</a:t>
            </a:r>
            <a:endParaRPr lang="cs-CZ" dirty="0"/>
          </a:p>
          <a:p>
            <a:pPr marL="0" lvl="0" indent="0"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cs-CZ"/>
              <a:t>VLNA TSUNAMI</a:t>
            </a:r>
            <a:endParaRPr/>
          </a:p>
        </p:txBody>
      </p:sp>
      <p:sp>
        <p:nvSpPr>
          <p:cNvPr id="95" name="Google Shape;95;p1"/>
          <p:cNvSpPr txBox="1">
            <a:spLocks noGrp="1"/>
          </p:cNvSpPr>
          <p:nvPr>
            <p:ph type="body" idx="1"/>
          </p:nvPr>
        </p:nvSpPr>
        <p:spPr>
          <a:xfrm>
            <a:off x="670249" y="1904903"/>
            <a:ext cx="10515600" cy="506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82880" lvl="0" indent="-19145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cs-CZ" sz="1800" dirty="0"/>
              <a:t>Tsunami je dlouhá a rychlá vlna (někdy i série více po sobě jdoucích vln), která vzniká při pohybu oceánského dna, kdy dochází ke zvlnění vodního sloupce. Na volném moři je jen těžko znatelná.</a:t>
            </a:r>
            <a:endParaRPr dirty="0"/>
          </a:p>
          <a:p>
            <a:pPr marL="182880" lvl="0" indent="-191452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</a:pPr>
            <a:r>
              <a:rPr lang="cs-CZ" sz="1800" dirty="0"/>
              <a:t>Problém nastává až tehdy, pokud se tsunami dostane do mělkých oblastí oceánu. Vlivem zmenšování hloubky roste výška vlny, vodní masa se tlačí na pobřeží a přímořská území.</a:t>
            </a:r>
            <a:endParaRPr dirty="0"/>
          </a:p>
          <a:p>
            <a:pPr marL="182880" lvl="0" indent="-191452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</a:pPr>
            <a:r>
              <a:rPr lang="cs-CZ" sz="1800" dirty="0"/>
              <a:t>Na otevřeném moři se vlna pohybuje rychlostí stovek km/h a s větší hloubkou rychlost stoupá (pro 4000 m hloubky bylo naměřeno 716 km/h)</a:t>
            </a:r>
            <a:endParaRPr dirty="0"/>
          </a:p>
          <a:p>
            <a:pPr marL="182880" lvl="0" indent="-191452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</a:pPr>
            <a:r>
              <a:rPr lang="cs-CZ" sz="1800" dirty="0"/>
              <a:t>Průběh: </a:t>
            </a:r>
            <a:endParaRPr dirty="0"/>
          </a:p>
          <a:p>
            <a:pPr marL="182880" lvl="0" indent="-191452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</a:pPr>
            <a:r>
              <a:rPr lang="cs-CZ" sz="1800" dirty="0"/>
              <a:t>Jelikož je tsunami většinou doprovázeno více nárazovými vlnami tak se proces přívalu vlny několikrát zopakuje, proto je dobré ho znát. (interval mezi vlnami může trvat  hodiny)</a:t>
            </a:r>
            <a:endParaRPr dirty="0"/>
          </a:p>
          <a:p>
            <a:pPr marL="182880" lvl="0" indent="-191452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</a:pPr>
            <a:r>
              <a:rPr lang="cs-CZ" sz="1800" dirty="0"/>
              <a:t>Nejdříve poměrně rychle ustoupí hladina moře o několik metrů až desítek metrů, následně přijde rychlý vzestup a tuny vody poté zaplaví celé pobřeží</a:t>
            </a:r>
            <a:endParaRPr dirty="0"/>
          </a:p>
          <a:p>
            <a:pPr marL="182880" lvl="0" indent="-191452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</a:pPr>
            <a:r>
              <a:rPr lang="cs-CZ" sz="1800" dirty="0"/>
              <a:t>Na rozdíl od vln tvořených větrem, nevypadá vlastní tsunami jako klasická vysoká, ale jde spíše o velmi rychlý vzestup hladiny moře, který zaplavuje pobřeží a ničí vše, co mu stojí v cestě.</a:t>
            </a:r>
            <a:endParaRPr dirty="0"/>
          </a:p>
          <a:p>
            <a:pPr marL="182880" lvl="0" indent="-191452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</a:pPr>
            <a:r>
              <a:rPr lang="cs-CZ" sz="1800" dirty="0"/>
              <a:t>Vlna může po vzniku několikrát obkroužit zeměkouli než narazí na pobřeží</a:t>
            </a:r>
            <a:endParaRPr dirty="0"/>
          </a:p>
          <a:p>
            <a:pPr marL="182880" lvl="0" indent="-191452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</a:pPr>
            <a:r>
              <a:rPr lang="cs-CZ" sz="1800" dirty="0"/>
              <a:t>Nejčastější příčinou tsunami je zemětřesení, ale může to být i sesuv půdy, sopečná činnost, případně dopad kosmického tělesa do oceánu </a:t>
            </a:r>
            <a:endParaRPr dirty="0"/>
          </a:p>
        </p:txBody>
      </p:sp>
      <p:pic>
        <p:nvPicPr>
          <p:cNvPr id="96" name="Google Shape;96;p1" descr="https://epochaplus.cz/wp-content/uploads/2018/07/catastrophe_tsunami_wave_fantasy_ultra_3840x2160_hd-wallpaper-143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653" y="200202"/>
            <a:ext cx="2881293" cy="16207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5F89B1EB-5484-45CE-9F7A-6B5DE86A381A}"/>
              </a:ext>
            </a:extLst>
          </p:cNvPr>
          <p:cNvSpPr/>
          <p:nvPr/>
        </p:nvSpPr>
        <p:spPr>
          <a:xfrm>
            <a:off x="11261428" y="180382"/>
            <a:ext cx="967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https://epochaplus.cz/wp-content/uploads/2018/07/catastrophe_tsunami_wave_fantasy_ultra_3840x2160_hd-wallpaper-1437.jpg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cs-CZ"/>
              <a:t>VZNIK</a:t>
            </a:r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cs-CZ" sz="1800" dirty="0"/>
              <a:t>Nejčastější příčinou tsunami je zemětřesení, ale může to být i sesuv půdy ,sopečná činnost nebo i pád kosmických těles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cs-CZ" sz="1800" dirty="0"/>
              <a:t>Události za posledních 2 000 let:</a:t>
            </a:r>
            <a:endParaRPr dirty="0"/>
          </a:p>
          <a:p>
            <a:pPr marL="182880" lvl="0" indent="-77152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sz="1800" dirty="0"/>
          </a:p>
          <a:p>
            <a:pPr marL="182880" lvl="0" indent="-77152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sz="1800" dirty="0"/>
          </a:p>
          <a:p>
            <a:pPr marL="182880" lvl="0" indent="-77152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sz="1800" dirty="0"/>
          </a:p>
          <a:p>
            <a:pPr marL="182880" lvl="0" indent="-77152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sz="1800" dirty="0"/>
          </a:p>
          <a:p>
            <a:pPr marL="182880" lvl="0" indent="-77152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sz="1800" dirty="0"/>
          </a:p>
          <a:p>
            <a:pPr marL="182880" lvl="0" indent="-77152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sz="1800" dirty="0"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cs-CZ" sz="1800" dirty="0"/>
              <a:t>Vlna tsunami je ve většině případů vyvolána, pokud zemětřesení má sílu více než 6,5 stupně Richterovy stupnice. Nad 7,3 stupně je to 100%.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cs-CZ" sz="1800" dirty="0"/>
              <a:t>Tsunami vzniká nejčastěji v Tichém oceánu, převážně tam, kde se stýká Pacifická a ještě alespoň jedna  litosférická deska – tyto místa vytvářejí Ohnivý prstenec (Ring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Fire</a:t>
            </a:r>
            <a:r>
              <a:rPr lang="cs-CZ" sz="1800" dirty="0"/>
              <a:t>) - viz obrázek výše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cs-CZ" sz="1800" dirty="0"/>
              <a:t>Nejvíce postihovanou zemí na světě je Japonsko, které za posledních 1 000 let čelilo 73 katastrofám a byly nuceni vybudovat systém ochrany i prevence tohoto hazardu (vlnolamy atd.)</a:t>
            </a:r>
            <a:endParaRPr dirty="0"/>
          </a:p>
        </p:txBody>
      </p:sp>
      <p:graphicFrame>
        <p:nvGraphicFramePr>
          <p:cNvPr id="103" name="Google Shape;103;p2"/>
          <p:cNvGraphicFramePr/>
          <p:nvPr/>
        </p:nvGraphicFramePr>
        <p:xfrm>
          <a:off x="936309" y="3046558"/>
          <a:ext cx="10515625" cy="1847850"/>
        </p:xfrm>
        <a:graphic>
          <a:graphicData uri="http://schemas.openxmlformats.org/drawingml/2006/table">
            <a:tbl>
              <a:tblPr>
                <a:noFill/>
                <a:tableStyleId>{7A7F6817-24BA-49A3-8A03-8669054D4BE6}</a:tableStyleId>
              </a:tblPr>
              <a:tblGrid>
                <a:gridCol w="210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 u="none" strike="noStrike" cap="none"/>
                        <a:t>Příčina tsunami</a:t>
                      </a:r>
                      <a:endParaRPr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 u="none" strike="noStrike" cap="none"/>
                        <a:t>Počet událostí</a:t>
                      </a:r>
                      <a:endParaRPr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 u="none" strike="noStrike" cap="none"/>
                        <a:t>% všech událostí</a:t>
                      </a:r>
                      <a:endParaRPr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 u="none" strike="noStrike" cap="none"/>
                        <a:t>Počet obětí</a:t>
                      </a:r>
                      <a:endParaRPr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 u="none" strike="noStrike" cap="none" dirty="0"/>
                        <a:t>% všech obětí</a:t>
                      </a:r>
                      <a:endParaRPr dirty="0"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i="1" u="none" strike="noStrike" cap="none" dirty="0"/>
                        <a:t>Svahové pohyby</a:t>
                      </a:r>
                      <a:endParaRPr dirty="0"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/>
                        <a:t>65</a:t>
                      </a:r>
                      <a:endParaRPr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/>
                        <a:t>4,6</a:t>
                      </a:r>
                      <a:endParaRPr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/>
                        <a:t>14 661</a:t>
                      </a:r>
                      <a:endParaRPr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/>
                        <a:t>3,2</a:t>
                      </a:r>
                      <a:endParaRPr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i="1" u="none" strike="noStrike" cap="none"/>
                        <a:t>Zemětřesení</a:t>
                      </a:r>
                      <a:endParaRPr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/>
                        <a:t>1171</a:t>
                      </a:r>
                      <a:endParaRPr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/>
                        <a:t>82,3</a:t>
                      </a:r>
                      <a:endParaRPr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/>
                        <a:t>390 929</a:t>
                      </a:r>
                      <a:endParaRPr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/>
                        <a:t>84,5</a:t>
                      </a:r>
                      <a:endParaRPr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i="1" u="none" strike="noStrike" cap="none"/>
                        <a:t>Sopečná činnost</a:t>
                      </a:r>
                      <a:endParaRPr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/>
                        <a:t>65</a:t>
                      </a:r>
                      <a:endParaRPr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/>
                        <a:t>4,6</a:t>
                      </a:r>
                      <a:endParaRPr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/>
                        <a:t>51 643</a:t>
                      </a:r>
                      <a:endParaRPr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/>
                        <a:t>11,2</a:t>
                      </a:r>
                      <a:endParaRPr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i="1" u="none" strike="noStrike" cap="none"/>
                        <a:t>Celkem</a:t>
                      </a:r>
                      <a:endParaRPr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/>
                        <a:t>1422</a:t>
                      </a:r>
                      <a:endParaRPr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/>
                        <a:t>100,0</a:t>
                      </a:r>
                      <a:endParaRPr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/>
                        <a:t>462 597</a:t>
                      </a:r>
                      <a:endParaRPr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 dirty="0"/>
                        <a:t>100,0</a:t>
                      </a:r>
                      <a:endParaRPr dirty="0"/>
                    </a:p>
                  </a:txBody>
                  <a:tcPr marL="47625" marR="47625" marT="47625" marB="47625" anchor="ctr"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4" name="Google Shape;104;p2" descr="Dát si s dětmi okruh na kole.“ Největší, co existuje – vulkanický Ring of  Fire | eMontana.cz | Původní články o lezení a dobrodružstv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0200" y="35650"/>
            <a:ext cx="2513773" cy="20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BFDC74FD-D3E3-4B73-A836-D4BEF3B0A39A}"/>
              </a:ext>
            </a:extLst>
          </p:cNvPr>
          <p:cNvSpPr/>
          <p:nvPr/>
        </p:nvSpPr>
        <p:spPr>
          <a:xfrm>
            <a:off x="10547286" y="484623"/>
            <a:ext cx="16447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https://www.emontana.cz/wp-content/uploads/2020/03/Fire-circle-Z-Ring-of-Fire.jpg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orbel"/>
              <a:buNone/>
            </a:pPr>
            <a:r>
              <a:rPr lang="cs-CZ" sz="3600" b="1" dirty="0">
                <a:solidFill>
                  <a:srgbClr val="0070C0"/>
                </a:solidFill>
              </a:rPr>
              <a:t>PROJEVY TSUNAMI</a:t>
            </a:r>
            <a:endParaRPr dirty="0"/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550149" y="1868875"/>
            <a:ext cx="4007700" cy="41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cs-CZ" sz="1800" b="0" i="0" dirty="0">
                <a:latin typeface="Verdana"/>
                <a:ea typeface="Verdana"/>
                <a:cs typeface="Verdana"/>
                <a:sym typeface="Verdana"/>
              </a:rPr>
              <a:t>Velikost tsunami můžeme určovat podle viditelných projevů, škod, nebo maximální výšky vzedmuté hladiny oproti normálnímu stavu. Vhodné je rovněž srovnání intenzity tsunami v závislosti na intenzitě zemětřesení, které vlny způsobilo. Tabulka uvádí stupnici velikosti tsunami podle </a:t>
            </a:r>
            <a:r>
              <a:rPr lang="cs-CZ" sz="1800" b="0" i="1" dirty="0">
                <a:latin typeface="Verdana"/>
                <a:ea typeface="Verdana"/>
                <a:cs typeface="Verdana"/>
                <a:sym typeface="Verdana"/>
              </a:rPr>
              <a:t>makroskopických účinků</a:t>
            </a:r>
            <a:r>
              <a:rPr lang="cs-CZ" sz="1800" b="0" i="0" dirty="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 dirty="0"/>
          </a:p>
        </p:txBody>
      </p:sp>
      <p:pic>
        <p:nvPicPr>
          <p:cNvPr id="111" name="Google Shape;111;p3" descr="Letecké video ukazuje zkázu chilského města po úderu tsunami | Reflex.c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024" y="1932377"/>
            <a:ext cx="4583678" cy="305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5024438"/>
            <a:ext cx="12011025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CAAB299-B40B-41CC-B59F-F2E09DEA43AF}"/>
              </a:ext>
            </a:extLst>
          </p:cNvPr>
          <p:cNvSpPr/>
          <p:nvPr/>
        </p:nvSpPr>
        <p:spPr>
          <a:xfrm>
            <a:off x="10595702" y="2446517"/>
            <a:ext cx="16204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https://lh3.googleusercontent.com/ZeoJTwD2LbCmAbuGHW1OHn7vJZ_H0dyJ5LWpq4muQ7KQ1O0VyJwwmphN-8w_CnfAHLPWgQ=s127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" descr="Tsunami 20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79" y="-6026"/>
            <a:ext cx="5869927" cy="419280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737118" y="4282751"/>
            <a:ext cx="33798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Tsunami v Indickém oceánu, 2004</a:t>
            </a:r>
            <a:endParaRPr dirty="0"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9064" y="-6026"/>
            <a:ext cx="5532936" cy="318047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7035281" y="3175140"/>
            <a:ext cx="26280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Tsunami v Japonsku, 2011</a:t>
            </a:r>
            <a:endParaRPr dirty="0"/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12360" y="3729138"/>
            <a:ext cx="4195373" cy="312886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6167535" y="5206482"/>
            <a:ext cx="14318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Vlna tsunami</a:t>
            </a:r>
            <a:endParaRPr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7CB7CBF-318F-47B5-A337-A8447ED89132}"/>
              </a:ext>
            </a:extLst>
          </p:cNvPr>
          <p:cNvSpPr/>
          <p:nvPr/>
        </p:nvSpPr>
        <p:spPr>
          <a:xfrm>
            <a:off x="3788229" y="5761175"/>
            <a:ext cx="4058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http://sun9-5.userapi.com/sun9-29/impf/c851036/v851036638/b9bd1/nzStP7i51Vo.jpg?size=604x604&amp;quality=96&amp;sign=7b45ad59d5cf554739bd202fca3ceada&amp;type=album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DC285FE-5E98-4D58-9928-6477C68FC9ED}"/>
              </a:ext>
            </a:extLst>
          </p:cNvPr>
          <p:cNvSpPr/>
          <p:nvPr/>
        </p:nvSpPr>
        <p:spPr>
          <a:xfrm>
            <a:off x="5949821" y="3503563"/>
            <a:ext cx="58409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/>
              <a:t>https://i.5nhaber.com/766/uploads/96258/public/15677/japonya-da-cok-siddetli-deprem-oldu-tsunami-uyarisi-geldi-7188.jpg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C039F97-7FAA-42C0-B93F-F33535DB09C6}"/>
              </a:ext>
            </a:extLst>
          </p:cNvPr>
          <p:cNvSpPr/>
          <p:nvPr/>
        </p:nvSpPr>
        <p:spPr>
          <a:xfrm>
            <a:off x="388775" y="467344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/>
              <a:t>https://upload.wikimedia.org/wikipedia/commons/f/f4/US_Navy_050106-N-4166B-061_An_aerial_view_of_Tsunami-stricken_Meulaboh%2C_Sumatra%2C_Indonesia.jpg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cs-CZ" dirty="0"/>
              <a:t>OCHRANA PŘED TSUNAMI</a:t>
            </a:r>
            <a:endParaRPr dirty="0"/>
          </a:p>
        </p:txBody>
      </p:sp>
      <p:sp>
        <p:nvSpPr>
          <p:cNvPr id="128" name="Google Shape;128;p5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cs-CZ" dirty="0"/>
              <a:t>Vlnolamy, protipovodňové zdi – lemují např. pobřeží Japonska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cs-CZ" dirty="0"/>
              <a:t>Systém ochrany před tsunami v Indonésii – hlubokomořské detektory, speciální bójky, seismografy – zjištění, zda a kdy dojde k tsunami + výška vln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cs-CZ" dirty="0"/>
              <a:t>Národní úřad pro ovzduší a oceány (NOAA) v USA – vydávání varování před tsunami po celém světě 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cs-CZ" dirty="0"/>
              <a:t>Informování obyvatel o tom, co dělat v případě tsunami</a:t>
            </a:r>
            <a:endParaRPr dirty="0"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5037" y="3793393"/>
            <a:ext cx="4037822" cy="2738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141" y="4441367"/>
            <a:ext cx="2164702" cy="2164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39739" y="130522"/>
            <a:ext cx="1774759" cy="23663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5914EE2-9DDC-47CB-BD2E-BD97DD3ACD61}"/>
              </a:ext>
            </a:extLst>
          </p:cNvPr>
          <p:cNvSpPr/>
          <p:nvPr/>
        </p:nvSpPr>
        <p:spPr>
          <a:xfrm>
            <a:off x="-1041" y="661436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https://upload.wikimedia.org/wikipedia/commons/thumb/7/79/NOAA_logo.svg/800px-NOAA_logo.svg.png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D014E1C-65F6-4319-B2DB-B887D23D5EDC}"/>
              </a:ext>
            </a:extLst>
          </p:cNvPr>
          <p:cNvSpPr/>
          <p:nvPr/>
        </p:nvSpPr>
        <p:spPr>
          <a:xfrm>
            <a:off x="6435012" y="661436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/>
              <a:t>https://ct24.ceskatelevize.cz/svet/1434399-indonesii-chrani-pred-tsunami-novy-varovny-system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F28FFDC-05A8-46C8-AE89-660111269835}"/>
              </a:ext>
            </a:extLst>
          </p:cNvPr>
          <p:cNvSpPr/>
          <p:nvPr/>
        </p:nvSpPr>
        <p:spPr>
          <a:xfrm>
            <a:off x="10528041" y="2622192"/>
            <a:ext cx="1663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https://www.newworldencyclopedia.org/d/images/thumb/1/1a/Tsunami_wall.jpg/450px-Tsunami_wall.jpg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cs-CZ" b="1" dirty="0"/>
              <a:t>CO DĚLAT V PŘÍPADĚ, ŽE SE BLÍŽÍ TSUNAMI:</a:t>
            </a:r>
            <a:endParaRPr dirty="0"/>
          </a:p>
        </p:txBody>
      </p:sp>
      <p:sp>
        <p:nvSpPr>
          <p:cNvPr id="137" name="Google Shape;137;p6"/>
          <p:cNvSpPr txBox="1">
            <a:spLocks noGrp="1"/>
          </p:cNvSpPr>
          <p:nvPr>
            <p:ph type="body" idx="1"/>
          </p:nvPr>
        </p:nvSpPr>
        <p:spPr>
          <a:xfrm>
            <a:off x="723123" y="1968759"/>
            <a:ext cx="9872871" cy="488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cs-CZ" dirty="0"/>
              <a:t>Pokud voda opadne od pobřeží nebo velmi znatelně vystoupí do moře, okamžitě z této oblasti utečte. Toto je varování, že se blíží tsunami.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cs-CZ" dirty="0"/>
              <a:t>Přesuňte se do vnitrozemí (pryč od oceánu) a na vyvýšená místa (např. kopce).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cs-CZ" dirty="0"/>
              <a:t>Držte se dál od pláže. Nikdy nechoďte dolů k vodě, abyste se dívali na přicházející tsunami. Pokud vlnu vidíte, jste příliš blízko, abyste jí unikli.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cs-CZ" dirty="0"/>
              <a:t>Pokud jste na moři, jeďte dál od pevniny. Tsunami na moři je prakticky neznatelné, ale kvůli stoupajícímu dnu u pobřeží se zvedne do obrovských výšek. 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cs-CZ" dirty="0"/>
              <a:t>Nevracejte se domů, dokud vám nebude řečeno, že je to bezpečné. Vlny tsunami mohou pokračovat i několik hodin a každá další vlna může být nebezpečnější než ta první.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cs-CZ" dirty="0"/>
              <a:t>Dávejte si pozor na to, kam šlapete. Pozor  na  úlomky ve vodě. Může to být nebezpečné, protože  voda může obsahovat škodlivé chemikálie nebo může být elektrifikována přerušeným elektrickým vedením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cs-CZ" dirty="0"/>
              <a:t>Držte se dál od jakékoli budovy, kde vidíte zbytky vody. Můžou zde prasknout podlahy nebo se zřítit zdi.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cs-CZ" dirty="0"/>
              <a:t>Netelefonujte. Pokud nenastane život ohrožující situace, pošlete SMS, abyste nepřetěžovali telefonní linky potřebné pro pracovníky záchranné služby. Textové zprávy mohou fungovat, i když je mobilní služba mimo provoz.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cs-CZ" dirty="0"/>
              <a:t>Buďte velmi opatrní, než znovu vstoupíte do svého domova nebo jiných budov. Voda pravděpodobně poškodila budovu mnoha způsoby, které nemůžete vidět. </a:t>
            </a:r>
            <a:endParaRPr dirty="0"/>
          </a:p>
          <a:p>
            <a:pPr marL="182880" lvl="0" indent="-74612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182880" lvl="0" indent="-25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sz="3200" b="1" dirty="0"/>
          </a:p>
          <a:p>
            <a:pPr marL="411480" lvl="1" indent="-9429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None/>
            </a:pPr>
            <a:endParaRPr sz="1800" b="1" dirty="0"/>
          </a:p>
          <a:p>
            <a:pPr marL="182880" lvl="0" indent="-7461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endParaRPr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cs-CZ"/>
              <a:t>HISTORIE</a:t>
            </a:r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1203957" y="2028205"/>
            <a:ext cx="9784200" cy="42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82880" lvl="0" indent="-2082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cs-CZ" dirty="0"/>
              <a:t>Musíme se zmínit o 3 událostech v historii a to: </a:t>
            </a:r>
            <a:endParaRPr sz="2600" dirty="0"/>
          </a:p>
          <a:p>
            <a:pPr marL="182880" lvl="0" indent="-2082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cs-CZ" dirty="0"/>
              <a:t>66 milionů let př. n. l. vzniklo tsunami, které bylo způsobeno dopadem meteoritu do Mexického zálivu (ten samý meteorit vyhubil 76% živočichů planety). Vlna byla stovky metrů vysoká a několikrát obkroužila Zemi, než udeřila. Následky byly obrovských rozměrů.</a:t>
            </a:r>
            <a:endParaRPr sz="2600" dirty="0"/>
          </a:p>
          <a:p>
            <a:pPr marL="182880" lvl="0" indent="-2082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cs-CZ" dirty="0"/>
              <a:t>26.9.1883 výbuch sopky </a:t>
            </a:r>
            <a:r>
              <a:rPr lang="cs-CZ" dirty="0" err="1"/>
              <a:t>Krakatoa</a:t>
            </a:r>
            <a:r>
              <a:rPr lang="cs-CZ" dirty="0"/>
              <a:t> v Indonésii. Sérií obrovských explozí vznikla tsunami, která zasáhla velkou část novozélandského pobřeží. Tato vlna zabila více než  36 000 lidí a poničila 165 vesnic na pobřeží.  </a:t>
            </a:r>
            <a:endParaRPr sz="2600" dirty="0"/>
          </a:p>
          <a:p>
            <a:pPr marL="182880" lvl="0" indent="-2082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cs-CZ" dirty="0"/>
              <a:t>26.12. 2004 zasáhla vlna tsunami pobřeží jihovýchodní Asie. Později zasáhla i další ostrovy v Indickém oceánu a také východní pobřeží Afriky. Vlna zabila asi 230 tisíc, postihla miliony lidí a způsobila rozsáhlé škody na tisících km pobřeží. Pocházela z podmořského zemětřesení o síle 9,2 stupňů Richterovy stupnice u severního cípu ostrova Sumatra. Tsunami dosahovala patnácti až třicetimetrové výšky.</a:t>
            </a:r>
            <a:endParaRPr sz="2600" dirty="0"/>
          </a:p>
          <a:p>
            <a:pPr marL="182880" lvl="0" indent="-6857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orbel"/>
              <a:buNone/>
            </a:pPr>
            <a:r>
              <a:rPr lang="cs-CZ" dirty="0"/>
              <a:t>DĚKUJEME ZA POZORNOST</a:t>
            </a:r>
            <a:endParaRPr dirty="0"/>
          </a:p>
        </p:txBody>
      </p:sp>
      <p:sp>
        <p:nvSpPr>
          <p:cNvPr id="149" name="Google Shape;149;p8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uhy">
  <a:themeElements>
    <a:clrScheme name="Pruhy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1277</Words>
  <Application>Microsoft Office PowerPoint</Application>
  <PresentationFormat>Širokoúhlá obrazovka</PresentationFormat>
  <Paragraphs>94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Corbel</vt:lpstr>
      <vt:lpstr>Noto Sans Symbols</vt:lpstr>
      <vt:lpstr>Arial</vt:lpstr>
      <vt:lpstr>Verdana</vt:lpstr>
      <vt:lpstr>Pruhy</vt:lpstr>
      <vt:lpstr>TSUNAMI</vt:lpstr>
      <vt:lpstr>VLNA TSUNAMI</vt:lpstr>
      <vt:lpstr>VZNIK</vt:lpstr>
      <vt:lpstr>PROJEVY TSUNAMI</vt:lpstr>
      <vt:lpstr>Prezentace aplikace PowerPoint</vt:lpstr>
      <vt:lpstr>OCHRANA PŘED TSUNAMI</vt:lpstr>
      <vt:lpstr>CO DĚLAT V PŘÍPADĚ, ŽE SE BLÍŽÍ TSUNAMI:</vt:lpstr>
      <vt:lpstr>HISTORIE</vt:lpstr>
      <vt:lpstr>DĚKUJEME ZA POZORNOST</vt:lpstr>
      <vt:lpstr>ODKAZY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TSUNAMI</dc:title>
  <dc:creator>Vojtěch Oulehla;Vojtěch Jan Schreib</dc:creator>
  <cp:lastModifiedBy>HP</cp:lastModifiedBy>
  <cp:revision>7</cp:revision>
  <dcterms:created xsi:type="dcterms:W3CDTF">2022-03-31T13:28:11Z</dcterms:created>
  <dcterms:modified xsi:type="dcterms:W3CDTF">2022-04-03T14:51:28Z</dcterms:modified>
</cp:coreProperties>
</file>