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5" r:id="rId7"/>
    <p:sldId id="264" r:id="rId8"/>
    <p:sldId id="262" r:id="rId9"/>
    <p:sldId id="261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22" autoAdjust="0"/>
  </p:normalViewPr>
  <p:slideViewPr>
    <p:cSldViewPr snapToGrid="0">
      <p:cViewPr varScale="1">
        <p:scale>
          <a:sx n="42" d="100"/>
          <a:sy n="42" d="100"/>
        </p:scale>
        <p:origin x="9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268C-DB18-4F62-B582-6A2C787F1F7C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0CB5E-9CAD-4510-97F0-56C64CE57E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60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CA1CB-DC27-4D6D-B997-1CF5882B1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EEE25D-E1C6-48AC-8BCD-9D0D63D7F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3E65E1-AADD-4A17-A456-F5E699DE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BECAA-479A-4915-BF0B-65BF0A28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829F6F-BDAD-4EC8-AD13-F522E9B6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86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2FC3B-440F-4D6E-BF59-346285AD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37D993-9E4C-409E-8E2F-BB9C48EAF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FCC3AA-C480-4D3F-8348-F53CB3D3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9B8BF6-FBC6-451E-AA60-5CE768F3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C2EEB8-E35A-415F-BD4B-501EBFAD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23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E6A4A4-3330-4B8F-9A49-C42D71DE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6E3899-3D11-49D7-B724-82B637202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B09438-96C0-43AB-AC99-06601685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EA91C-6205-4B95-818D-C3F92225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008B72-6DAF-447B-A3A6-F77BB8C2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96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14F05-93DA-43B0-B83E-1A349AB5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A9116-037A-485E-B9E0-6C2228DB2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B80880-7381-4BDD-B1D8-C6F78024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0A2A30-0648-479F-802E-87513C7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7A8CAD-CEAB-4D99-8A38-C45D87BD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3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D56AE-5247-40A7-951D-C7589DA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5D482B-0171-477F-81FF-E462E06B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F09893-28E7-4871-9B96-CC27894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3CDA77-8125-4F41-8277-CEFFE4C2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47CD8-091C-409D-93DC-2519F5D5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63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7FE96-BB95-4D9A-9735-527F2313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731A7-AB01-46CD-9EE0-652A15CFB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2B96E2-1EE4-4EFE-AE91-939AE16CA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E54BEF-7B28-413E-A93E-6591630F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5D2026-B41F-4C5A-8480-0E30F533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7EB9F8-1697-4A54-A2BC-E6B27FEE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32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FABC9-A019-425A-8784-1E203B03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EC6876-2BFD-4F28-B25F-201021F2D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B2A83A-9E49-4713-BCF7-34E456D12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074EF2-7FBC-429C-9723-657095A16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33814E-B608-451A-83C3-C48103A2D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397839-555C-4C57-9E88-8BA396F8B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C0106B-D366-4D7E-86BE-8DBFE90D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249B514-7356-48ED-AAE3-8318CCD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97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BA59A-3AE2-4585-831A-45C59531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F3C171-4486-4E80-808C-2F3EA044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516FB2-43CF-4AF4-B795-9EFEDF5A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214F44-408F-437D-BE9B-8563DE61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02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6D4A428-522B-4B90-9B93-8A984B4C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C54E37-8938-41EE-B677-68FA991B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86E029-E49B-4BF9-A326-9EC80EF7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61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EE45D-3125-462C-A571-B52EA7C6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314A7-DC98-4FE3-9717-FD672E33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64373-9C45-48AC-81B1-2C3CF3624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FBFD03-9A32-440A-8BB9-AA1AD274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E29329-613B-4B4C-BA7E-FAFDDB7B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0D8271-C6CC-4A44-80B2-0F0A23D5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0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BB2B9-C73F-457C-A751-FA2FE65D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DB543D-9D1A-4DC0-92EB-34649193B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713943-BE56-4BEA-BA55-04B62FBE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EA7FE3-181A-42CE-B36E-54FE33C5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40B32D-4185-4AA1-AA7E-8207A8CA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9B2955-42FC-4225-AF4E-7E25EAEA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97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9F69C3F-A4BA-4730-B314-F94E3CA0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FFDE46-D4EF-436D-A64D-869A90A22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8CF7AC-ABB5-4257-A8B5-5DB37D27D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E3F20-54D2-4C6E-B644-404D5D91C311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0327E2-2F0B-42F3-9398-D827F6FF1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2B517A-4E77-4472-884F-05355A86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3B387-671D-41F6-B3E7-30F4757A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03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3.wdp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3.gif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gif"/><Relationship Id="rId15" Type="http://schemas.microsoft.com/office/2007/relationships/hdphoto" Target="../media/hdphoto4.wdp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gif"/><Relationship Id="rId5" Type="http://schemas.openxmlformats.org/officeDocument/2006/relationships/image" Target="../media/image23.gif"/><Relationship Id="rId10" Type="http://schemas.openxmlformats.org/officeDocument/2006/relationships/image" Target="../media/image27.gif"/><Relationship Id="rId4" Type="http://schemas.openxmlformats.org/officeDocument/2006/relationships/image" Target="../media/image22.gif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18" Type="http://schemas.openxmlformats.org/officeDocument/2006/relationships/image" Target="../media/image3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4.png"/><Relationship Id="rId17" Type="http://schemas.microsoft.com/office/2007/relationships/hdphoto" Target="../media/hdphoto13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limatick%C3%A1_zm%C4%9Bna" TargetMode="External"/><Relationship Id="rId3" Type="http://schemas.openxmlformats.org/officeDocument/2006/relationships/hyperlink" Target="https://oze.tzb-info.cz/klimaticke-zmeny/20816-klimaticke-zmeny-a-globalni-oteplovani" TargetMode="External"/><Relationship Id="rId7" Type="http://schemas.openxmlformats.org/officeDocument/2006/relationships/hyperlink" Target="https://www.seznamzpravy.cz/clanek/jak-na-klima-poslechnete-si-o-budoucnosti-ve-ktere-nam-nepotece-do-bot-176421" TargetMode="External"/><Relationship Id="rId2" Type="http://schemas.openxmlformats.org/officeDocument/2006/relationships/hyperlink" Target="https://www.enviweb.cz/12042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ovekvtisni.cz/obavy-z-budoucnosti-kvuli-zmene-klimatu-8059gp" TargetMode="External"/><Relationship Id="rId5" Type="http://schemas.openxmlformats.org/officeDocument/2006/relationships/hyperlink" Target="https://ec.europa.eu/clima/sites/youth/impacts_cs" TargetMode="External"/><Relationship Id="rId4" Type="http://schemas.openxmlformats.org/officeDocument/2006/relationships/hyperlink" Target="https://www.klimatickazmena.cz/" TargetMode="External"/><Relationship Id="rId9" Type="http://schemas.openxmlformats.org/officeDocument/2006/relationships/hyperlink" Target="https://www.consilium.europa.eu/cs/policies/climate-chang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limatické změny podstatně zhorší mezinárodní napětí, varují americké  rozvědky - EnviWeb.cz">
            <a:extLst>
              <a:ext uri="{FF2B5EF4-FFF2-40B4-BE49-F238E27FC236}">
                <a16:creationId xmlns:a16="http://schemas.microsoft.com/office/drawing/2014/main" id="{629E9AD1-7F51-47DA-BA47-23EBA9310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" t="-12910" r="17947" b="12910"/>
          <a:stretch/>
        </p:blipFill>
        <p:spPr bwMode="auto">
          <a:xfrm>
            <a:off x="-1926956" y="-1823609"/>
            <a:ext cx="15188339" cy="105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14175D-2096-4BEC-BF97-1619F3950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98" b="84896" l="13690" r="85066">
                        <a14:foregroundMark x1="28624" y1="54948" x2="28624" y2="54948"/>
                        <a14:foregroundMark x1="31772" y1="44531" x2="31772" y2="44531"/>
                        <a14:foregroundMark x1="35286" y1="60807" x2="35286" y2="60807"/>
                        <a14:foregroundMark x1="44290" y1="71094" x2="44290" y2="71094"/>
                        <a14:foregroundMark x1="52635" y1="68750" x2="52635" y2="68750"/>
                        <a14:foregroundMark x1="62665" y1="70964" x2="62665" y2="70964"/>
                        <a14:foregroundMark x1="46193" y1="76823" x2="46193" y2="76823"/>
                        <a14:foregroundMark x1="35286" y1="72135" x2="35286" y2="72135"/>
                        <a14:foregroundMark x1="31918" y1="76172" x2="31918" y2="76172"/>
                        <a14:foregroundMark x1="24305" y1="83854" x2="24305" y2="83854"/>
                        <a14:foregroundMark x1="31625" y1="82031" x2="31625" y2="82031"/>
                        <a14:foregroundMark x1="42753" y1="82031" x2="42753" y2="82031"/>
                        <a14:foregroundMark x1="57980" y1="82292" x2="57980" y2="82292"/>
                        <a14:foregroundMark x1="63104" y1="82682" x2="63104" y2="82682"/>
                        <a14:foregroundMark x1="50952" y1="74089" x2="50952" y2="74089"/>
                        <a14:foregroundMark x1="47511" y1="67969" x2="47511" y2="67969"/>
                        <a14:foregroundMark x1="39239" y1="63932" x2="39239" y2="63802"/>
                        <a14:foregroundMark x1="37042" y1="56510" x2="37042" y2="56510"/>
                        <a14:foregroundMark x1="30600" y1="64063" x2="30600" y2="64063"/>
                        <a14:foregroundMark x1="29356" y1="72266" x2="29356" y2="72266"/>
                        <a14:foregroundMark x1="27818" y1="68099" x2="27818" y2="68099"/>
                        <a14:foregroundMark x1="48682" y1="82813" x2="48682" y2="82813"/>
                        <a14:foregroundMark x1="54466" y1="80729" x2="54466" y2="80729"/>
                        <a14:foregroundMark x1="57174" y1="79688" x2="57174" y2="79688"/>
                        <a14:foregroundMark x1="53514" y1="82422" x2="53514" y2="82422"/>
                        <a14:foregroundMark x1="38946" y1="81771" x2="38946" y2="8177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795" t="22282" r="5943" b="9911"/>
          <a:stretch/>
        </p:blipFill>
        <p:spPr>
          <a:xfrm>
            <a:off x="-2670963" y="525905"/>
            <a:ext cx="19486711" cy="832259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5B266461-2530-4D0E-91D2-CDE8A4950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237" y="1763707"/>
            <a:ext cx="6907078" cy="2387600"/>
          </a:xfrm>
        </p:spPr>
        <p:txBody>
          <a:bodyPr>
            <a:noAutofit/>
          </a:bodyPr>
          <a:lstStyle/>
          <a:p>
            <a:r>
              <a:rPr lang="cs-CZ" sz="9600" b="1" dirty="0">
                <a:solidFill>
                  <a:schemeClr val="bg1"/>
                </a:solidFill>
              </a:rPr>
              <a:t>ZMĚNY KLIMATU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38D7DBF6-D6AA-4B69-B87C-8FCCDAB65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89109"/>
            <a:ext cx="9144000" cy="123780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Evelyna Anežka Semrádová</a:t>
            </a:r>
          </a:p>
          <a:p>
            <a:r>
              <a:rPr lang="cs-CZ" b="1" dirty="0"/>
              <a:t>Marie </a:t>
            </a:r>
            <a:r>
              <a:rPr lang="cs-CZ" b="1" dirty="0" err="1"/>
              <a:t>Slapničková</a:t>
            </a:r>
            <a:endParaRPr lang="cs-CZ" b="1" dirty="0"/>
          </a:p>
          <a:p>
            <a:r>
              <a:rPr lang="cs-CZ" b="1" dirty="0"/>
              <a:t>4. E</a:t>
            </a:r>
          </a:p>
          <a:p>
            <a:r>
              <a:rPr lang="cs-CZ" b="1" dirty="0"/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27753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BA727-8289-4F5B-B4F2-B068C017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F06AAF-0E16-4452-8E81-C0F17975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vliv člověka – zvyšování koncentrace skleníkových plynů</a:t>
            </a:r>
          </a:p>
          <a:p>
            <a:pPr marL="0" indent="0">
              <a:buNone/>
            </a:pPr>
            <a:r>
              <a:rPr lang="cs-CZ" dirty="0"/>
              <a:t>                    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D5F774-734E-40BC-9870-7F36CEFE7146}"/>
              </a:ext>
            </a:extLst>
          </p:cNvPr>
          <p:cNvSpPr txBox="1"/>
          <p:nvPr/>
        </p:nvSpPr>
        <p:spPr>
          <a:xfrm>
            <a:off x="4870342" y="3976629"/>
            <a:ext cx="9740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</a:rPr>
              <a:t>Změna klimatu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6F7775-6651-41E6-9315-9F660B19E524}"/>
              </a:ext>
            </a:extLst>
          </p:cNvPr>
          <p:cNvSpPr txBox="1"/>
          <p:nvPr/>
        </p:nvSpPr>
        <p:spPr>
          <a:xfrm>
            <a:off x="4870342" y="3561131"/>
            <a:ext cx="9740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Evelyna Anežka Semrádová</a:t>
            </a:r>
          </a:p>
          <a:p>
            <a:r>
              <a:rPr lang="cs-CZ" dirty="0">
                <a:solidFill>
                  <a:schemeClr val="bg1"/>
                </a:solidFill>
              </a:rPr>
              <a:t>Marie </a:t>
            </a:r>
            <a:r>
              <a:rPr lang="cs-CZ" dirty="0" err="1">
                <a:solidFill>
                  <a:schemeClr val="bg1"/>
                </a:solidFill>
              </a:rPr>
              <a:t>Slapničková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4. E</a:t>
            </a:r>
          </a:p>
          <a:p>
            <a:r>
              <a:rPr lang="cs-CZ" dirty="0">
                <a:solidFill>
                  <a:schemeClr val="bg1"/>
                </a:solidFill>
              </a:rPr>
              <a:t>2021/2022</a:t>
            </a:r>
            <a:endParaRPr lang="cs-CZ" dirty="0"/>
          </a:p>
        </p:txBody>
      </p:sp>
      <p:pic>
        <p:nvPicPr>
          <p:cNvPr id="2054" name="Picture 6" descr="Graphic: The Greenhouse Effect – Climate Change: Vital Signs of the Planet">
            <a:extLst>
              <a:ext uri="{FF2B5EF4-FFF2-40B4-BE49-F238E27FC236}">
                <a16:creationId xmlns:a16="http://schemas.microsoft.com/office/drawing/2014/main" id="{A4BC6488-1BE6-427F-923B-FEF03A325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206" y="-107629"/>
            <a:ext cx="12906306" cy="72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t Temperature GIFs | Tenor">
            <a:extLst>
              <a:ext uri="{FF2B5EF4-FFF2-40B4-BE49-F238E27FC236}">
                <a16:creationId xmlns:a16="http://schemas.microsoft.com/office/drawing/2014/main" id="{476E8B03-850C-45A4-81D4-53E63A2BB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8115" r="11202" b="1066"/>
          <a:stretch/>
        </p:blipFill>
        <p:spPr bwMode="auto">
          <a:xfrm>
            <a:off x="8621808" y="3006338"/>
            <a:ext cx="3570192" cy="38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elting Ice Cream GIFs - Get the best GIF on GIPHY">
            <a:extLst>
              <a:ext uri="{FF2B5EF4-FFF2-40B4-BE49-F238E27FC236}">
                <a16:creationId xmlns:a16="http://schemas.microsoft.com/office/drawing/2014/main" id="{E93AD2F6-3778-4BCD-9766-F3124BD6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" y="3772074"/>
            <a:ext cx="2946605" cy="2946605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tickman GIF - Find on GIFER">
            <a:extLst>
              <a:ext uri="{FF2B5EF4-FFF2-40B4-BE49-F238E27FC236}">
                <a16:creationId xmlns:a16="http://schemas.microsoft.com/office/drawing/2014/main" id="{59BE568E-9AD2-4291-9DB1-80FD80A6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0904" y="3769867"/>
            <a:ext cx="3333125" cy="285750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Totally Transparent — Transparent Fire Gif Made by Totally Transparent">
            <a:extLst>
              <a:ext uri="{FF2B5EF4-FFF2-40B4-BE49-F238E27FC236}">
                <a16:creationId xmlns:a16="http://schemas.microsoft.com/office/drawing/2014/main" id="{C5477A23-A2D5-41BB-9223-DCC097A59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143">
            <a:off x="3394373" y="936647"/>
            <a:ext cx="2676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Welcome to MFM">
            <a:extLst>
              <a:ext uri="{FF2B5EF4-FFF2-40B4-BE49-F238E27FC236}">
                <a16:creationId xmlns:a16="http://schemas.microsoft.com/office/drawing/2014/main" id="{93A1D8F3-B5F6-4F5F-B161-FD2E70AB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67" y="5058936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Welcome to MFM">
            <a:extLst>
              <a:ext uri="{FF2B5EF4-FFF2-40B4-BE49-F238E27FC236}">
                <a16:creationId xmlns:a16="http://schemas.microsoft.com/office/drawing/2014/main" id="{ECE14623-C882-4DF5-BF06-6338973F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04" y="5056521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eart Gif Transparent Background | Animated heart gif, Heart gif, Animated  heart">
            <a:extLst>
              <a:ext uri="{FF2B5EF4-FFF2-40B4-BE49-F238E27FC236}">
                <a16:creationId xmlns:a16="http://schemas.microsoft.com/office/drawing/2014/main" id="{92342DAB-5C79-473B-9A36-A486CDE4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24" y="2401248"/>
            <a:ext cx="3174405" cy="27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lish Cow Gif - IceGif">
            <a:extLst>
              <a:ext uri="{FF2B5EF4-FFF2-40B4-BE49-F238E27FC236}">
                <a16:creationId xmlns:a16="http://schemas.microsoft.com/office/drawing/2014/main" id="{2F3CBBEB-85C4-4CBD-9394-F8DBA031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09" y="3219334"/>
            <a:ext cx="6472391" cy="36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SOLINE GIF - Download &amp; Share on PHONEKY">
            <a:extLst>
              <a:ext uri="{FF2B5EF4-FFF2-40B4-BE49-F238E27FC236}">
                <a16:creationId xmlns:a16="http://schemas.microsoft.com/office/drawing/2014/main" id="{92D24646-D515-404A-8236-8B19DDE0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43" y="3134961"/>
            <a:ext cx="2949340" cy="393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6DBE2C-5301-4EFD-9F43-E4B630C0EAA2}"/>
              </a:ext>
            </a:extLst>
          </p:cNvPr>
          <p:cNvSpPr txBox="1"/>
          <p:nvPr/>
        </p:nvSpPr>
        <p:spPr>
          <a:xfrm>
            <a:off x="2895180" y="2381584"/>
            <a:ext cx="734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např. chov dobytka, spalování fosilních paliv, kácení lesů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03AE424-8BE4-47E6-8AD9-E73B9C06FC99}"/>
              </a:ext>
            </a:extLst>
          </p:cNvPr>
          <p:cNvSpPr txBox="1"/>
          <p:nvPr/>
        </p:nvSpPr>
        <p:spPr>
          <a:xfrm>
            <a:off x="859372" y="3335691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skleníkový efekt – důležitý, jinak by Země zmrzla, ale všeho s mírou</a:t>
            </a:r>
          </a:p>
        </p:txBody>
      </p:sp>
      <p:pic>
        <p:nvPicPr>
          <p:cNvPr id="19" name="Picture 2" descr="Blue Blob” Near Iceland Could Slow Glacial Melting Until 2050">
            <a:extLst>
              <a:ext uri="{FF2B5EF4-FFF2-40B4-BE49-F238E27FC236}">
                <a16:creationId xmlns:a16="http://schemas.microsoft.com/office/drawing/2014/main" id="{D92AEC8E-F8F3-488F-AD26-36CF8C7D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305" y="-110456"/>
            <a:ext cx="13386405" cy="88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A7881B8-7A30-425A-A976-0B70553C7E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297" b="81510" l="24085" r="38946"/>
                    </a14:imgEffect>
                  </a14:imgLayer>
                </a14:imgProps>
              </a:ext>
            </a:extLst>
          </a:blip>
          <a:srcRect l="22422" t="29941" r="59134" b="15263"/>
          <a:stretch/>
        </p:blipFill>
        <p:spPr>
          <a:xfrm>
            <a:off x="740287" y="2759957"/>
            <a:ext cx="2749849" cy="4593127"/>
          </a:xfrm>
          <a:prstGeom prst="rect">
            <a:avLst/>
          </a:prstGeom>
        </p:spPr>
      </p:pic>
      <p:sp>
        <p:nvSpPr>
          <p:cNvPr id="21" name="Srdce 20">
            <a:extLst>
              <a:ext uri="{FF2B5EF4-FFF2-40B4-BE49-F238E27FC236}">
                <a16:creationId xmlns:a16="http://schemas.microsoft.com/office/drawing/2014/main" id="{A8172286-44B1-4986-B243-43E320E0C54E}"/>
              </a:ext>
            </a:extLst>
          </p:cNvPr>
          <p:cNvSpPr/>
          <p:nvPr/>
        </p:nvSpPr>
        <p:spPr>
          <a:xfrm>
            <a:off x="6986813" y="3522270"/>
            <a:ext cx="4101547" cy="332584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0" descr="Stickman GIF - Find on GIFER">
            <a:extLst>
              <a:ext uri="{FF2B5EF4-FFF2-40B4-BE49-F238E27FC236}">
                <a16:creationId xmlns:a16="http://schemas.microsoft.com/office/drawing/2014/main" id="{84FB3401-093D-436D-8DE8-A4BE16B9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51" y="3838337"/>
            <a:ext cx="3566515" cy="2854558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lesk 22">
            <a:extLst>
              <a:ext uri="{FF2B5EF4-FFF2-40B4-BE49-F238E27FC236}">
                <a16:creationId xmlns:a16="http://schemas.microsoft.com/office/drawing/2014/main" id="{4E760271-E118-403A-8F05-DB3D2515A5C4}"/>
              </a:ext>
            </a:extLst>
          </p:cNvPr>
          <p:cNvSpPr/>
          <p:nvPr/>
        </p:nvSpPr>
        <p:spPr>
          <a:xfrm rot="20652196" flipH="1">
            <a:off x="8722742" y="4470673"/>
            <a:ext cx="868933" cy="218497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4" name="Picture 10" descr="Scared Stick Figure Stock Illustrations – 242 Scared Stick Figure Stock  Illustrations, Vectors &amp; Clipart - Dreamstime">
            <a:extLst>
              <a:ext uri="{FF2B5EF4-FFF2-40B4-BE49-F238E27FC236}">
                <a16:creationId xmlns:a16="http://schemas.microsoft.com/office/drawing/2014/main" id="{4F8F9C8A-A747-4BB1-B529-EC0784991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0" b="98000" l="4924" r="94907">
                        <a14:foregroundMark x1="67742" y1="26222" x2="67742" y2="26222"/>
                        <a14:foregroundMark x1="82343" y1="27333" x2="82343" y2="27333"/>
                        <a14:foregroundMark x1="67233" y1="25556" x2="67233" y2="25556"/>
                        <a14:foregroundMark x1="73684" y1="24556" x2="73684" y2="24556"/>
                        <a14:foregroundMark x1="80985" y1="29889" x2="80985" y2="29889"/>
                        <a14:backgroundMark x1="65365" y1="37667" x2="65365" y2="37667"/>
                        <a14:backgroundMark x1="63328" y1="33778" x2="63328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90" t="17111" r="8088" b="60140"/>
          <a:stretch/>
        </p:blipFill>
        <p:spPr bwMode="auto">
          <a:xfrm rot="1106971" flipH="1">
            <a:off x="9394355" y="3997269"/>
            <a:ext cx="712831" cy="8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9EB6C8-EF0E-46FA-AE04-E40BD3FA122E}"/>
              </a:ext>
            </a:extLst>
          </p:cNvPr>
          <p:cNvSpPr txBox="1"/>
          <p:nvPr/>
        </p:nvSpPr>
        <p:spPr>
          <a:xfrm>
            <a:off x="817028" y="4001294"/>
            <a:ext cx="94200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přírodní vlivy – např. změna oběžné dráhy Země, vulkanismus, horotvorné procesy</a:t>
            </a:r>
          </a:p>
          <a:p>
            <a:endParaRPr lang="cs-CZ" dirty="0"/>
          </a:p>
        </p:txBody>
      </p:sp>
      <p:pic>
        <p:nvPicPr>
          <p:cNvPr id="1030" name="Picture 6" descr="Volcano Gif - IceGif">
            <a:extLst>
              <a:ext uri="{FF2B5EF4-FFF2-40B4-BE49-F238E27FC236}">
                <a16:creationId xmlns:a16="http://schemas.microsoft.com/office/drawing/2014/main" id="{AEB38917-7955-4539-A227-3C07D7C4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93" y="-529028"/>
            <a:ext cx="12655185" cy="93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D65273-3BDB-4A2D-9F69-263B2C233A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5362" y="-110456"/>
            <a:ext cx="10002998" cy="70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  <p:bldP spid="21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2AA03-52A5-47FC-9DF0-E93FC8A1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79" y="2661896"/>
            <a:ext cx="10848165" cy="1533525"/>
          </a:xfrm>
        </p:spPr>
        <p:txBody>
          <a:bodyPr>
            <a:normAutofit/>
          </a:bodyPr>
          <a:lstStyle/>
          <a:p>
            <a:r>
              <a:rPr lang="cs-CZ" sz="6000" dirty="0"/>
              <a:t>Dopady</a:t>
            </a:r>
          </a:p>
        </p:txBody>
      </p:sp>
      <p:pic>
        <p:nvPicPr>
          <p:cNvPr id="5" name="Picture 4" descr="17 Money hungers ideas | skull art, skull tattoos, skull">
            <a:extLst>
              <a:ext uri="{FF2B5EF4-FFF2-40B4-BE49-F238E27FC236}">
                <a16:creationId xmlns:a16="http://schemas.microsoft.com/office/drawing/2014/main" id="{EE47D368-6F2F-4296-BEF2-66C90D05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09" y="-1"/>
            <a:ext cx="4935306" cy="685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35D4CF9-41C8-43D9-AF7B-C4C56759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69" y="5036693"/>
            <a:ext cx="860061" cy="8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elcome to MFM">
            <a:extLst>
              <a:ext uri="{FF2B5EF4-FFF2-40B4-BE49-F238E27FC236}">
                <a16:creationId xmlns:a16="http://schemas.microsoft.com/office/drawing/2014/main" id="{6198312F-E512-489C-8843-561BEFF7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26" y="2776196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Welcome to MFM">
            <a:extLst>
              <a:ext uri="{FF2B5EF4-FFF2-40B4-BE49-F238E27FC236}">
                <a16:creationId xmlns:a16="http://schemas.microsoft.com/office/drawing/2014/main" id="{A9784370-3CB9-452B-9A2F-5954B09A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39" y="2776196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F04DA929-2583-4884-9F01-D6070B6B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39" y="2180598"/>
            <a:ext cx="29718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2AA03-52A5-47FC-9DF0-E93FC8A1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2AB2B-3520-4FA6-B173-D261427E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tání ledovců</a:t>
            </a:r>
          </a:p>
          <a:p>
            <a:r>
              <a:rPr lang="cs-CZ" dirty="0"/>
              <a:t>změny teploty atmosféry a oceánů-                                                </a:t>
            </a:r>
          </a:p>
          <a:p>
            <a:endParaRPr lang="cs-CZ" dirty="0"/>
          </a:p>
          <a:p>
            <a:r>
              <a:rPr lang="cs-CZ" dirty="0"/>
              <a:t>změna hladiny moře</a:t>
            </a:r>
          </a:p>
          <a:p>
            <a:r>
              <a:rPr lang="cs-CZ" dirty="0"/>
              <a:t>změna vegetace</a:t>
            </a:r>
          </a:p>
        </p:txBody>
      </p:sp>
      <p:pic>
        <p:nvPicPr>
          <p:cNvPr id="4" name="Picture 2" descr="Perito Moreno Glacier Calving GIF by tothetenthpower | Gfycat">
            <a:extLst>
              <a:ext uri="{FF2B5EF4-FFF2-40B4-BE49-F238E27FC236}">
                <a16:creationId xmlns:a16="http://schemas.microsoft.com/office/drawing/2014/main" id="{6A3DDBA0-367E-45A0-A26A-764ED170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67" y="0"/>
            <a:ext cx="12192000" cy="69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bsah obrázku voda, exteriér, surfování, vlna&#10;&#10;Popis byl vytvořen automaticky">
            <a:extLst>
              <a:ext uri="{FF2B5EF4-FFF2-40B4-BE49-F238E27FC236}">
                <a16:creationId xmlns:a16="http://schemas.microsoft.com/office/drawing/2014/main" id="{C35B42A5-2F52-4535-AF86-9C9B91DA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67" y="-27885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BA735D-8087-4E72-AA9D-7362D0E74C17}"/>
              </a:ext>
            </a:extLst>
          </p:cNvPr>
          <p:cNvSpPr txBox="1"/>
          <p:nvPr/>
        </p:nvSpPr>
        <p:spPr>
          <a:xfrm>
            <a:off x="6214046" y="2295299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extrémní sucha</a:t>
            </a:r>
          </a:p>
        </p:txBody>
      </p:sp>
      <p:pic>
        <p:nvPicPr>
          <p:cNvPr id="15" name="Picture 4" descr="Desert GIF by EB Design on Dribbble">
            <a:extLst>
              <a:ext uri="{FF2B5EF4-FFF2-40B4-BE49-F238E27FC236}">
                <a16:creationId xmlns:a16="http://schemas.microsoft.com/office/drawing/2014/main" id="{793BF1A5-4433-4FF7-B987-FC8F198B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44" y="-61776"/>
            <a:ext cx="121919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ump Day Gif - IceGif">
            <a:extLst>
              <a:ext uri="{FF2B5EF4-FFF2-40B4-BE49-F238E27FC236}">
                <a16:creationId xmlns:a16="http://schemas.microsoft.com/office/drawing/2014/main" id="{A11B6905-4A47-4AA7-8190-27A6C13D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54" y="2893045"/>
            <a:ext cx="3394646" cy="43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Stick Man Bicycle Stock Illustrations – 299 Stick Man Bicycle Stock  Illustrations, Vectors &amp; Clipart - Dreamstime">
            <a:extLst>
              <a:ext uri="{FF2B5EF4-FFF2-40B4-BE49-F238E27FC236}">
                <a16:creationId xmlns:a16="http://schemas.microsoft.com/office/drawing/2014/main" id="{33B395E6-ECAB-4237-9A50-4A254E73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85000" l="2885" r="75000">
                        <a14:foregroundMark x1="55929" y1="47111" x2="55929" y2="47111"/>
                        <a14:foregroundMark x1="49199" y1="44444" x2="49199" y2="44444"/>
                        <a14:foregroundMark x1="61699" y1="50889" x2="61699" y2="50889"/>
                        <a14:foregroundMark x1="65385" y1="56111" x2="65385" y2="56111"/>
                        <a14:foregroundMark x1="71314" y1="51222" x2="71314" y2="51222"/>
                        <a14:foregroundMark x1="46474" y1="38889" x2="46474" y2="38889"/>
                        <a14:foregroundMark x1="63141" y1="21222" x2="63141" y2="21222"/>
                        <a14:foregroundMark x1="63942" y1="28778" x2="63942" y2="28778"/>
                        <a14:foregroundMark x1="58814" y1="36556" x2="58814" y2="36556"/>
                        <a14:foregroundMark x1="49679" y1="36000" x2="49679" y2="36000"/>
                        <a14:foregroundMark x1="62821" y1="30333" x2="62821" y2="30333"/>
                        <a14:foregroundMark x1="49038" y1="28444" x2="49038" y2="28444"/>
                        <a14:foregroundMark x1="54808" y1="30444" x2="54808" y2="30444"/>
                        <a14:foregroundMark x1="42628" y1="30333" x2="42628" y2="30333"/>
                        <a14:foregroundMark x1="61378" y1="24889" x2="61378" y2="24889"/>
                        <a14:foregroundMark x1="58974" y1="27444" x2="58974" y2="27444"/>
                        <a14:foregroundMark x1="58173" y1="24667" x2="58173" y2="24667"/>
                        <a14:foregroundMark x1="47756" y1="9667" x2="47756" y2="9667"/>
                        <a14:foregroundMark x1="49840" y1="6000" x2="49840" y2="6000"/>
                        <a14:foregroundMark x1="48237" y1="15111" x2="48237" y2="15111"/>
                        <a14:foregroundMark x1="56891" y1="6889" x2="56891" y2="6889"/>
                        <a14:foregroundMark x1="55769" y1="13222" x2="55769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3" b="15381"/>
          <a:stretch/>
        </p:blipFill>
        <p:spPr bwMode="auto">
          <a:xfrm flipH="1">
            <a:off x="3917800" y="681037"/>
            <a:ext cx="2428284" cy="497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9312780-33D8-429E-931C-61123AAEAC26}"/>
              </a:ext>
            </a:extLst>
          </p:cNvPr>
          <p:cNvSpPr txBox="1"/>
          <p:nvPr/>
        </p:nvSpPr>
        <p:spPr>
          <a:xfrm>
            <a:off x="8454294" y="2295299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,povodně</a:t>
            </a:r>
          </a:p>
        </p:txBody>
      </p:sp>
      <p:pic>
        <p:nvPicPr>
          <p:cNvPr id="1036" name="Picture 12" descr="Skipping Rocks GIFs | Tenor">
            <a:extLst>
              <a:ext uri="{FF2B5EF4-FFF2-40B4-BE49-F238E27FC236}">
                <a16:creationId xmlns:a16="http://schemas.microsoft.com/office/drawing/2014/main" id="{A3957F5E-81BD-4211-A9A5-D2BB2B485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53" y="-257407"/>
            <a:ext cx="6481550" cy="93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sunami Disaster GIF - Tsunami Disaster House - Discover &amp; Share GIFs">
            <a:extLst>
              <a:ext uri="{FF2B5EF4-FFF2-40B4-BE49-F238E27FC236}">
                <a16:creationId xmlns:a16="http://schemas.microsoft.com/office/drawing/2014/main" id="{E9D2D1BA-5D2D-4087-8EE4-533768051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/>
          <a:stretch/>
        </p:blipFill>
        <p:spPr bwMode="auto">
          <a:xfrm>
            <a:off x="6376775" y="-194927"/>
            <a:ext cx="11005687" cy="93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D20A4A-C452-419B-A374-EEBB2DFD33C3}"/>
              </a:ext>
            </a:extLst>
          </p:cNvPr>
          <p:cNvSpPr txBox="1"/>
          <p:nvPr/>
        </p:nvSpPr>
        <p:spPr>
          <a:xfrm>
            <a:off x="9831673" y="2303501"/>
            <a:ext cx="3044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, migrace</a:t>
            </a:r>
          </a:p>
          <a:p>
            <a:endParaRPr lang="cs-CZ" sz="2800" dirty="0"/>
          </a:p>
        </p:txBody>
      </p:sp>
      <p:pic>
        <p:nvPicPr>
          <p:cNvPr id="1040" name="Picture 16" descr="Migration GIFs | Tenor">
            <a:extLst>
              <a:ext uri="{FF2B5EF4-FFF2-40B4-BE49-F238E27FC236}">
                <a16:creationId xmlns:a16="http://schemas.microsoft.com/office/drawing/2014/main" id="{40C48D38-451B-44B4-AFB9-F3868588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75" y="-219874"/>
            <a:ext cx="12254859" cy="721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69B72EB-24A1-482A-89B6-E2495FCFB4AF}"/>
              </a:ext>
            </a:extLst>
          </p:cNvPr>
          <p:cNvSpPr txBox="1"/>
          <p:nvPr/>
        </p:nvSpPr>
        <p:spPr>
          <a:xfrm>
            <a:off x="1071683" y="2730135"/>
            <a:ext cx="518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snížení kvality pitné vody</a:t>
            </a:r>
          </a:p>
        </p:txBody>
      </p:sp>
      <p:pic>
        <p:nvPicPr>
          <p:cNvPr id="1042" name="Picture 18" descr="Water Toxins GIFs - Get the best GIF on GIPHY">
            <a:extLst>
              <a:ext uri="{FF2B5EF4-FFF2-40B4-BE49-F238E27FC236}">
                <a16:creationId xmlns:a16="http://schemas.microsoft.com/office/drawing/2014/main" id="{4DD05305-FBD1-4BF6-9A6C-9B77D0B1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29" y="-194927"/>
            <a:ext cx="13261408" cy="77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2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2AA03-52A5-47FC-9DF0-E93FC8A1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tím?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2AB2B-3520-4FA6-B173-D261427E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využívání obnovitelných zdrojů energie</a:t>
            </a:r>
          </a:p>
          <a:p>
            <a:r>
              <a:rPr lang="cs-CZ" dirty="0"/>
              <a:t>snižování produkce skleníkových plynů</a:t>
            </a:r>
          </a:p>
          <a:p>
            <a:r>
              <a:rPr lang="cs-CZ" dirty="0"/>
              <a:t>přizpůsobit se změnám k omezení škod</a:t>
            </a:r>
          </a:p>
          <a:p>
            <a:r>
              <a:rPr lang="cs-CZ" dirty="0"/>
              <a:t>jak se na tom může podílet obyčejný člověk: jíst méně masa (sníží se chov), nejezdit autem, šetřit energii – nenechávat zbytečně rozsvíceno…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E212362-6B8E-4B56-A850-B962D65183AE}"/>
              </a:ext>
            </a:extLst>
          </p:cNvPr>
          <p:cNvSpPr txBox="1">
            <a:spLocks/>
          </p:cNvSpPr>
          <p:nvPr/>
        </p:nvSpPr>
        <p:spPr>
          <a:xfrm>
            <a:off x="-3764718" y="117457"/>
            <a:ext cx="51769108" cy="841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3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FTAST Talíř, bílá - IKEA">
            <a:extLst>
              <a:ext uri="{FF2B5EF4-FFF2-40B4-BE49-F238E27FC236}">
                <a16:creationId xmlns:a16="http://schemas.microsoft.com/office/drawing/2014/main" id="{2D13FE87-EE04-49C5-A714-982895D2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67" b="70000" l="1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" t="30354" r="1429" b="28381"/>
          <a:stretch/>
        </p:blipFill>
        <p:spPr bwMode="auto">
          <a:xfrm>
            <a:off x="801431" y="2426675"/>
            <a:ext cx="10589137" cy="4431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coproduct BIO Hovězí maso zadní - kýta - Online supermarket Rohlík.cz —  nejrychlejší doručení ve městě">
            <a:extLst>
              <a:ext uri="{FF2B5EF4-FFF2-40B4-BE49-F238E27FC236}">
                <a16:creationId xmlns:a16="http://schemas.microsoft.com/office/drawing/2014/main" id="{79A0CB4B-D33C-4F6B-871A-B2CE22F9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" b="94839" l="20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348">
            <a:off x="3948708" y="2507308"/>
            <a:ext cx="6818021" cy="39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C8302AE-F70B-4970-9528-2C60B7866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85" l="586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0" y="1105691"/>
            <a:ext cx="5107766" cy="3381900"/>
          </a:xfrm>
          <a:prstGeom prst="rect">
            <a:avLst/>
          </a:prstGeom>
        </p:spPr>
      </p:pic>
      <p:pic>
        <p:nvPicPr>
          <p:cNvPr id="19" name="Picture 10" descr="Vepřové maso: Rozdělení, použití, recepty - Žena.cz - magazín pro ženy |  Sleep eye mask">
            <a:extLst>
              <a:ext uri="{FF2B5EF4-FFF2-40B4-BE49-F238E27FC236}">
                <a16:creationId xmlns:a16="http://schemas.microsoft.com/office/drawing/2014/main" id="{2EA8B6A5-F36E-4B08-8B44-F935A6B5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100000" l="1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88" y="2743199"/>
            <a:ext cx="3972734" cy="22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achna s kostí mletá 1 kg - Maso od Amose">
            <a:extLst>
              <a:ext uri="{FF2B5EF4-FFF2-40B4-BE49-F238E27FC236}">
                <a16:creationId xmlns:a16="http://schemas.microsoft.com/office/drawing/2014/main" id="{A19FB447-9F8E-476D-8BE8-72E49DF2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58" b="89974" l="31348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88" y="1962750"/>
            <a:ext cx="2968284" cy="22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epodceňujte ucpané vole u slepice - Slepičář">
            <a:extLst>
              <a:ext uri="{FF2B5EF4-FFF2-40B4-BE49-F238E27FC236}">
                <a16:creationId xmlns:a16="http://schemas.microsoft.com/office/drawing/2014/main" id="{539C674A-A193-47D8-BA19-3DAEED6F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00" l="5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753">
            <a:off x="2416440" y="2802391"/>
            <a:ext cx="2075474" cy="20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Krmení krůt | Drůbež | Články - ChovZvířat.cz">
            <a:extLst>
              <a:ext uri="{FF2B5EF4-FFF2-40B4-BE49-F238E27FC236}">
                <a16:creationId xmlns:a16="http://schemas.microsoft.com/office/drawing/2014/main" id="{A224C8D9-366F-41B7-9B71-C1D7B96B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00" b="97067" l="76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" y="2882700"/>
            <a:ext cx="3593620" cy="26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Proč je česká a moravská jitrnice jednou z nejzdravějších potravin  současnosti – G.cz">
            <a:extLst>
              <a:ext uri="{FF2B5EF4-FFF2-40B4-BE49-F238E27FC236}">
                <a16:creationId xmlns:a16="http://schemas.microsoft.com/office/drawing/2014/main" id="{6465F918-7DE2-4BD9-9C16-A28A6955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1" b="99864" l="8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424">
            <a:off x="3235758" y="4770436"/>
            <a:ext cx="2090367" cy="11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rokolice představuje: Pepa, odborník na slovo vzatý | G21-Vitality.cz">
            <a:extLst>
              <a:ext uri="{FF2B5EF4-FFF2-40B4-BE49-F238E27FC236}">
                <a16:creationId xmlns:a16="http://schemas.microsoft.com/office/drawing/2014/main" id="{C7204240-9112-4380-A3AA-9B51E770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04" b="89828" l="4079" r="94474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678">
            <a:off x="-2210108" y="-12678003"/>
            <a:ext cx="15240345" cy="139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0BC901-0265-4B9D-9AB6-0FFA2AC8D922}"/>
              </a:ext>
            </a:extLst>
          </p:cNvPr>
          <p:cNvSpPr txBox="1"/>
          <p:nvPr/>
        </p:nvSpPr>
        <p:spPr>
          <a:xfrm>
            <a:off x="6229948" y="1663095"/>
            <a:ext cx="5502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/>
              <a:t>Nepapejte tolik masa</a:t>
            </a:r>
          </a:p>
        </p:txBody>
      </p:sp>
    </p:spTree>
    <p:extLst>
      <p:ext uri="{BB962C8B-B14F-4D97-AF65-F5344CB8AC3E}">
        <p14:creationId xmlns:p14="http://schemas.microsoft.com/office/powerpoint/2010/main" val="3536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-0.15162 L 0.05963 -0.15162 C 0.08164 -0.17801 0.06041 -0.15208 0.09531 -0.19838 C 0.12383 -0.23588 0.19036 -0.31921 0.20482 -0.3338 C 0.25872 -0.38796 0.31107 -0.44769 0.36666 -0.49653 L 0.53333 -0.64236 C 0.5901 -0.69213 0.57265 -0.64954 0.57265 -0.78009 " pathEditMode="relative" ptsTypes="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24 0.00949 L -0.03724 0.00972 C -0.04935 0.00463 -0.04883 0.00579 -0.06133 -0.00324 C -0.0655 -0.00648 -0.06966 -0.01111 -0.07422 -0.01389 C -0.08789 -0.02222 -0.15872 -0.05903 -0.16706 -0.06042 L -0.19193 -0.06459 C -0.20221 -0.06806 -0.2125 -0.07292 -0.22292 -0.07523 C -0.2319 -0.07709 -0.24115 -0.07616 -0.25026 -0.07732 C -0.25898 -0.07824 -0.26771 -0.08125 -0.27643 -0.08148 C -0.33516 -0.08334 -0.39388 -0.08287 -0.4526 -0.08357 C -0.45547 -0.08426 -0.4582 -0.08519 -0.46094 -0.08565 C -0.47318 -0.08796 -0.47135 -0.08773 -0.47891 -0.08773 " pathEditMode="relative" rAng="0" ptsTypes="AAAAAAAAAAAA">
                                      <p:cBhvr>
                                        <p:cTn id="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-0.01273 L 0.03894 -0.01273 C 0.04987 -0.01782 0.07592 -0.0287 0.08646 -0.03611 C 0.0905 -0.03889 0.09427 -0.04236 0.09844 -0.04467 C 0.11446 -0.05347 0.12383 -0.05671 0.13894 -0.06365 C 0.14323 -0.06574 0.14753 -0.06852 0.15196 -0.0699 C 0.17917 -0.07801 0.16029 -0.07199 0.20313 -0.08889 C 0.21394 -0.09328 0.22448 -0.09861 0.23529 -0.10162 L 0.27227 -0.11227 C 0.28933 -0.11759 0.30625 -0.125 0.32344 -0.12916 C 0.36862 -0.14027 0.50131 -0.16713 0.54727 -0.16713 L 0.66276 -0.16713 " pathEditMode="relative" ptsTypes="AAAAAAAAAA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3194 L 0.00495 0.03194 C 0.00287 0.03819 0.0013 0.0449 -0.00104 0.05092 C -0.00547 0.06203 -0.01068 0.07199 -0.01536 0.08264 C -0.0181 0.08889 -0.02083 0.0956 -0.0237 0.10162 C -0.03073 0.11666 -0.03828 0.13078 -0.04505 0.14606 C -0.08164 0.22847 -0.04349 0.14421 -0.0832 0.22662 C -0.0862 0.23264 -0.08854 0.23958 -0.09153 0.2456 C -0.09805 0.25856 -0.10495 0.27106 -0.11172 0.28379 C -0.11484 0.28935 -0.11836 0.29467 -0.12135 0.30069 C -0.1237 0.30555 -0.12617 0.31041 -0.12838 0.31551 C -0.13099 0.32106 -0.13307 0.32708 -0.13555 0.3324 C -0.13737 0.33611 -0.13971 0.33935 -0.14153 0.34305 C -0.14323 0.34629 -0.14453 0.35023 -0.14635 0.35347 C -0.14935 0.35949 -0.15338 0.36389 -0.15586 0.37037 C -0.16094 0.38402 -0.15859 0.37963 -0.16172 0.38541 " pathEditMode="relative" ptsTypes="AAAAAAAAAAAAAAAA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2569 L -0.0043 0.02569 C -0.00469 0.01921 -0.00456 0.01273 -0.00547 0.00648 C -0.00586 0.00417 -0.0073 0.00255 -0.00782 0.00023 C -0.00847 -0.00255 -0.0086 -0.00556 -0.00899 -0.00833 C -0.00977 -0.0125 -0.01094 -0.01667 -0.01146 -0.02107 C -0.01185 -0.02454 -0.01224 -0.02801 -0.01263 -0.03148 C -0.01394 -0.04421 -0.01355 -0.04306 -0.01498 -0.05486 C -0.01537 -0.05764 -0.01589 -0.06042 -0.01615 -0.06319 C -0.01706 -0.07037 -0.01758 -0.07755 -0.01862 -0.08449 C -0.01901 -0.08727 -0.01901 -0.09028 -0.0198 -0.09282 C -0.02071 -0.09607 -0.02214 -0.09861 -0.02331 -0.10139 C -0.0237 -0.10486 -0.02383 -0.10857 -0.02448 -0.11204 C -0.025 -0.11435 -0.02644 -0.11597 -0.02696 -0.11829 C -0.02761 -0.12176 -0.02748 -0.12546 -0.02813 -0.12894 C -0.02878 -0.13264 -0.02969 -0.13588 -0.03047 -0.13958 C -0.03086 -0.14306 -0.03125 -0.14653 -0.03164 -0.15 C -0.03203 -0.15232 -0.03282 -0.15417 -0.03282 -0.15648 C -0.03282 -0.18264 -0.0319 -0.19352 -0.02813 -0.21782 C -0.02709 -0.22431 -0.02539 -0.23032 -0.02448 -0.23681 C -0.02344 -0.24444 -0.02305 -0.25232 -0.02214 -0.26019 C -0.02149 -0.26574 -0.02032 -0.2713 -0.0198 -0.27708 C -0.01875 -0.28681 -0.01823 -0.29676 -0.01745 -0.30671 C -0.01693 -0.31157 -0.0168 -0.31667 -0.01615 -0.32153 L -0.01498 -0.33194 C -0.01433 -0.35116 -0.01211 -0.41042 -0.01146 -0.42083 C -0.01094 -0.42824 -0.00769 -0.44514 -0.00664 -0.45255 C -0.00612 -0.45671 -0.00599 -0.46088 -0.00547 -0.46505 C -0.00404 -0.47569 -0.00313 -0.47755 -0.00065 -0.48634 C -0.00026 -0.49051 3.75E-6 -0.49491 0.00052 -0.49907 C 0.00078 -0.50116 0.00143 -0.50324 0.00169 -0.50532 C 0.00221 -0.5088 0.00221 -0.5125 0.00286 -0.51597 C 0.00338 -0.51829 0.00442 -0.52014 0.0052 -0.52222 C 0.0056 -0.525 0.00677 -0.53403 0.00768 -0.53704 C 0.00833 -0.53935 0.00924 -0.54144 0.01002 -0.54352 C 0.01041 -0.54607 0.01158 -0.55532 0.01237 -0.55833 C 0.01302 -0.56065 0.01406 -0.5625 0.01484 -0.56458 C 0.02096 -0.59745 0.01393 -0.56343 0.01953 -0.58357 C 0.02057 -0.58704 0.02096 -0.59097 0.022 -0.59421 C 0.02291 -0.59722 0.02448 -0.59977 0.02552 -0.60278 C 0.02643 -0.60532 0.02708 -0.60833 0.02786 -0.61111 C 0.02864 -0.61343 0.02942 -0.61551 0.03033 -0.61759 C 0.03073 -0.62037 0.03073 -0.62338 0.03151 -0.62593 C 0.03281 -0.63056 0.03528 -0.6338 0.03619 -0.63866 L 0.0375 -0.64514 " pathEditMode="relative" ptsTypes="AA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47 0.05277 L 0.10247 0.05277 C 0.10208 0.04352 0.10182 0.03426 0.1013 0.02523 C 0.10091 0.01944 0.09987 0.01389 0.10013 0.0081 C 0.10143 -0.04028 0.10299 -0.13635 0.1108 -0.19699 C 0.11783 -0.25162 0.12591 -0.30579 0.13346 -0.36019 C 0.13541 -0.37431 0.13737 -0.38843 0.13932 -0.40232 C 0.14205 -0.42084 0.1457 -0.43889 0.14765 -0.45741 C 0.15494 -0.52639 0.14674 -0.45787 0.15729 -0.52107 C 0.15872 -0.52986 0.15937 -0.53936 0.1608 -0.54838 C 0.16224 -0.55764 0.16406 -0.56667 0.16562 -0.57593 C 0.17109 -0.61042 0.16484 -0.57639 0.17031 -0.60764 C 0.17109 -0.61204 0.172 -0.61621 0.17265 -0.62037 C 0.17591 -0.64121 0.17148 -0.62014 0.17513 -0.64792 C 0.17552 -0.65162 0.17669 -0.65486 0.17747 -0.65834 C 0.17786 -0.67523 0.17773 -0.69213 0.17864 -0.70903 C 0.17942 -0.72385 0.1901 -0.76852 0.19062 -0.77037 C 0.19375 -0.78542 0.2026 -0.83056 0.20481 -0.8382 C 0.20885 -0.85162 0.21354 -0.86436 0.21679 -0.87848 C 0.21992 -0.8926 0.22252 -0.90718 0.2263 -0.92084 C 0.22877 -0.9294 0.23059 -0.93496 0.23229 -0.94398 C 0.2332 -0.94885 0.23398 -0.95394 0.23463 -0.9588 C 0.23515 -0.96227 0.23515 -0.96598 0.2358 -0.96945 C 0.23632 -0.97176 0.23737 -0.97361 0.23815 -0.9757 C 0.23893 -0.98218 0.23945 -0.98866 0.24062 -0.99491 C 0.24101 -0.99723 0.24231 -0.99885 0.24296 -1.00116 C 0.24349 -1.00324 0.24388 -1.00533 0.24414 -1.00764 C 0.24466 -1.01111 0.24466 -1.01482 0.24531 -1.01806 C 0.24661 -1.02408 0.24895 -1.02917 0.25013 -1.03496 C 0.25052 -1.03727 0.25182 -1.04352 0.2513 -1.04144 C 0.24752 -1.02824 0.25 -1.03449 0.24765 -1.02246 C 0.247 -1.01875 0.24596 -1.01528 0.24531 -1.01181 C 0.24479 -1.00903 0.24466 -1.00602 0.24414 -1.00324 C 0.24375 -1.00116 0.24335 -0.99908 0.24296 -0.99699 C 0.24335 -1.00973 0.24309 -1.02246 0.24414 -1.03496 C 0.2444 -1.0375 0.24583 -1.03912 0.24648 -1.04144 C 0.24752 -1.04491 0.24817 -1.04838 0.24895 -1.05209 C 0.24934 -1.05417 0.24974 -1.05625 0.25013 -1.05834 C 0.25052 -1.06111 0.25078 -1.06412 0.2513 -1.0669 C 0.25195 -1.06968 0.25273 -1.07269 0.25364 -1.07523 C 0.25429 -1.07686 0.2552 -1.07801 0.25612 -1.07963 " pathEditMode="relative" ptsTypes="AAAAAAAAAAAAAAAAAAAAAAAAAAAAAAAAAAAAAAAAA">
                                      <p:cBhvr>
                                        <p:cTn id="2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093 L 0.00834 0.00093 C -0.00494 -0.03032 0.0073 -0.00601 -0.00481 -0.02245 C -0.00976 -0.02916 -0.01367 -0.03819 -0.01914 -0.04375 C -0.02265 -0.04722 -0.02617 -0.05092 -0.02981 -0.05416 C -0.03294 -0.05717 -0.03632 -0.05949 -0.03932 -0.06273 C -0.04622 -0.07014 -0.0526 -0.07893 -0.05963 -0.08588 L -0.07864 -0.10509 C -0.12395 -0.15162 -0.05911 -0.08541 -0.1013 -0.13055 C -0.10547 -0.13495 -0.11015 -0.13842 -0.11432 -0.14305 C -0.11849 -0.14768 -0.122 -0.1537 -0.12617 -0.15787 C -0.13711 -0.16921 -0.14895 -0.17777 -0.1595 -0.18981 C -0.16823 -0.19953 -0.17669 -0.21064 -0.1858 -0.21944 C -0.19088 -0.2243 -0.19596 -0.22963 -0.20117 -0.23426 C -0.20547 -0.23796 -0.21015 -0.24051 -0.21432 -0.24467 C -0.21849 -0.24907 -0.222 -0.25555 -0.22617 -0.25949 C -0.23307 -0.2662 -0.24088 -0.26967 -0.24765 -0.27662 L -0.26666 -0.2956 C -0.26823 -0.29722 -0.26966 -0.2993 -0.27148 -0.29976 L -0.27734 -0.30185 C -0.28554 -0.31296 -0.27864 -0.30509 -0.28554 -0.31041 C -0.28724 -0.31157 -0.28867 -0.31365 -0.29036 -0.31458 C -0.29479 -0.31713 -0.30976 -0.31875 -0.31185 -0.31898 C -0.31966 -0.31967 -0.3276 -0.32037 -0.33554 -0.32106 C -0.33711 -0.32176 -0.34218 -0.32361 -0.34388 -0.32523 C -0.34518 -0.32639 -0.34622 -0.32847 -0.34752 -0.32939 C -0.34974 -0.33125 -0.35234 -0.33194 -0.35468 -0.33379 C -0.35859 -0.33657 -0.36237 -0.34027 -0.36653 -0.34213 C -0.3681 -0.34282 -0.36979 -0.34328 -0.37135 -0.34421 C -0.37291 -0.34537 -0.37448 -0.34699 -0.37604 -0.34861 C -0.37812 -0.35046 -0.37981 -0.35347 -0.38203 -0.35486 C -0.38424 -0.35625 -0.38685 -0.35601 -0.38919 -0.35694 C -0.39362 -0.35879 -0.39505 -0.36203 -0.39987 -0.36551 C -0.40143 -0.36643 -0.40312 -0.36666 -0.40468 -0.36759 C -0.40586 -0.36828 -0.40703 -0.36898 -0.4082 -0.36967 C -0.41211 -0.3743 -0.41172 -0.37129 -0.41172 -0.37592 " pathEditMode="relative" ptsTypes="AAAAAAAAAAAAAAAAAAAAAAAAAAAAAAAAAAAA">
                                      <p:cBhvr>
                                        <p:cTn id="2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20324 L 0.03958 0.20347 C 0.03997 0.2507 0.03997 0.29792 0.04076 0.34514 C 0.04076 0.35023 0.04141 0.35509 0.04193 0.35995 C 0.04401 0.38195 0.04232 0.35857 0.04427 0.38333 C 0.04479 0.38889 0.04505 0.39468 0.04544 0.40023 C 0.04583 0.4044 0.04635 0.40857 0.04661 0.41296 C 0.04714 0.41782 0.04727 0.42292 0.04792 0.42778 C 0.04844 0.43264 0.04948 0.4375 0.05026 0.44259 C 0.05065 0.44537 0.05104 0.44815 0.05143 0.45093 C 0.05729 0.58032 0.05234 0.45718 0.05495 0.71111 C 0.05508 0.71968 0.05547 0.72801 0.05625 0.73657 C 0.0569 0.74491 0.05885 0.75347 0.05977 0.76181 C 0.06146 0.77662 0.0625 0.78472 0.06328 0.80185 C 0.06367 0.80995 0.06419 0.81759 0.06458 0.82546 C 0.06693 0.89398 0.06432 0.85 0.06693 0.89097 C 0.06732 0.91713 0.06745 0.94329 0.0681 0.96945 C 0.06823 0.97292 0.06901 0.97639 0.06927 0.97986 C 0.06979 0.98495 0.07005 0.98982 0.07044 0.99468 C 0.07083 0.99907 0.07135 1.00324 0.07161 1.00741 C 0.07214 1.01458 0.0724 1.02153 0.07292 1.0287 C 0.0724 1.07732 0.0724 1.12593 0.07161 1.17454 C 0.07161 1.17894 0.07109 1.1831 0.07044 1.18727 C 0.06992 1.19167 0.0681 1.2 0.0681 1.20023 C 0.06849 1.20278 0.06888 1.20579 0.06927 1.20857 C 0.06966 1.21065 0.07018 1.21273 0.07044 1.21482 C 0.07057 1.2162 0.07044 1.21759 0.07044 1.21898 " pathEditMode="relative" rAng="0" ptsTypes="AAAAAAAAAAAAAAAAAAAAAAAAAAA">
                                      <p:cBhvr>
                                        <p:cTn id="27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5078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2AA03-52A5-47FC-9DF0-E93FC8A1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Prognózy do budoucnosti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2AB2B-3520-4FA6-B173-D261427E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kvůli zvyšujícímu se suchu (převážně v Evropě) se předpokládá úbytek potravin </a:t>
            </a:r>
            <a:r>
              <a:rPr lang="cs-CZ" dirty="0">
                <a:sym typeface="Wingdings" panose="05000000000000000000" pitchFamily="2" charset="2"/>
              </a:rPr>
              <a:t> vymírání zvířat</a:t>
            </a:r>
            <a:r>
              <a:rPr lang="en-US" dirty="0">
                <a:sym typeface="Wingdings" panose="05000000000000000000" pitchFamily="2" charset="2"/>
              </a:rPr>
              <a:t> a nedostatek j</a:t>
            </a:r>
            <a:r>
              <a:rPr lang="cs-CZ" dirty="0">
                <a:sym typeface="Wingdings" panose="05000000000000000000" pitchFamily="2" charset="2"/>
              </a:rPr>
              <a:t>ídla pro zvyšující se počet obyvatelstva 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BIG PROBLEM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zatopení ostrovů a pevniny kvůli zvyšující se hladině oceánů (např. Marshallovy ostrovy, Benátky…)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CE80B9-24DD-4FF0-93A0-A8110D55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48" y="0"/>
            <a:ext cx="797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limatické změny a globální oteplování - TZB-info">
            <a:extLst>
              <a:ext uri="{FF2B5EF4-FFF2-40B4-BE49-F238E27FC236}">
                <a16:creationId xmlns:a16="http://schemas.microsoft.com/office/drawing/2014/main" id="{E652FDFC-1E2D-464A-A2D7-CE1D886C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3764A7-ABE7-4721-87FA-73FF27DB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37" y="1868609"/>
            <a:ext cx="4511740" cy="3120782"/>
          </a:xfrm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002060"/>
                </a:solidFill>
              </a:rPr>
              <a:t>Děkujeme za pozornost </a:t>
            </a:r>
            <a:r>
              <a:rPr lang="cs-CZ" sz="6000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cs-CZ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2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2AA03-52A5-47FC-9DF0-E93FC8A1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2AB2B-3520-4FA6-B173-D261427E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500" dirty="0">
                <a:hlinkClick r:id="rId2"/>
              </a:rPr>
              <a:t>https://www.enviweb.cz/120429</a:t>
            </a:r>
            <a:endParaRPr lang="cs-CZ" sz="1500" dirty="0"/>
          </a:p>
          <a:p>
            <a:r>
              <a:rPr lang="cs-CZ" sz="1500" dirty="0">
                <a:hlinkClick r:id="rId3"/>
              </a:rPr>
              <a:t>https://oze.tzb-info.cz/klimaticke-zmeny/20816-klimaticke-zmeny-a-globalni-oteplovani</a:t>
            </a:r>
            <a:endParaRPr lang="cs-CZ" sz="1500" dirty="0"/>
          </a:p>
          <a:p>
            <a:r>
              <a:rPr lang="cs-CZ" sz="1500" dirty="0">
                <a:hlinkClick r:id="rId4"/>
              </a:rPr>
              <a:t>https://www.klimatickazmena.cz/</a:t>
            </a:r>
            <a:endParaRPr lang="cs-CZ" sz="1500" dirty="0"/>
          </a:p>
          <a:p>
            <a:r>
              <a:rPr lang="cs-CZ" sz="1500" dirty="0">
                <a:hlinkClick r:id="rId5"/>
              </a:rPr>
              <a:t>https://ec.europa.eu/clima/sites/youth/impacts_cs</a:t>
            </a:r>
            <a:endParaRPr lang="cs-CZ" sz="1500" dirty="0"/>
          </a:p>
          <a:p>
            <a:r>
              <a:rPr lang="cs-CZ" sz="1500" dirty="0">
                <a:hlinkClick r:id="rId6"/>
              </a:rPr>
              <a:t>https://www.clovekvtisni.cz/obavy-z-budoucnosti-kvuli-zmene-klimatu-8059gp</a:t>
            </a:r>
            <a:endParaRPr lang="cs-CZ" sz="1500" dirty="0"/>
          </a:p>
          <a:p>
            <a:r>
              <a:rPr lang="cs-CZ" sz="1500" dirty="0">
                <a:hlinkClick r:id="rId7"/>
              </a:rPr>
              <a:t>https://www.seznamzpravy.cz/clanek/jak-na-klima-poslechnete-si-o-budoucnosti-ve-ktere-nam-nepotece-do-bot-176421</a:t>
            </a:r>
            <a:endParaRPr lang="cs-CZ" sz="1500" dirty="0"/>
          </a:p>
          <a:p>
            <a:r>
              <a:rPr lang="cs-CZ" sz="1500" dirty="0">
                <a:hlinkClick r:id="rId8"/>
              </a:rPr>
              <a:t>https://cs.wikipedia.org/wiki/Klimatick%C3%A1_zm%C4%9Bna</a:t>
            </a:r>
            <a:endParaRPr lang="cs-CZ" sz="1500" dirty="0"/>
          </a:p>
          <a:p>
            <a:r>
              <a:rPr lang="cs-CZ" sz="1500" dirty="0">
                <a:hlinkClick r:id="rId9"/>
              </a:rPr>
              <a:t>https://www.consilium.europa.eu/cs/policies/climate-change/</a:t>
            </a:r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9997444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221</Words>
  <Application>Microsoft Office PowerPoint</Application>
  <PresentationFormat>Širokoúhlá obrazovka</PresentationFormat>
  <Paragraphs>46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Motiv Office</vt:lpstr>
      <vt:lpstr>ZMĚNY KLIMATU</vt:lpstr>
      <vt:lpstr>Příčiny</vt:lpstr>
      <vt:lpstr>Dopady</vt:lpstr>
      <vt:lpstr>Dopady</vt:lpstr>
      <vt:lpstr>Co s tím?</vt:lpstr>
      <vt:lpstr>Prezentace aplikace PowerPoint</vt:lpstr>
      <vt:lpstr>Prognózy do budoucnosti</vt:lpstr>
      <vt:lpstr>Děkujeme za pozornost </vt:lpstr>
      <vt:lpstr>Odkazy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</dc:title>
  <dc:creator>Admin</dc:creator>
  <cp:lastModifiedBy>ichova</cp:lastModifiedBy>
  <cp:revision>44</cp:revision>
  <dcterms:created xsi:type="dcterms:W3CDTF">2022-03-31T16:09:49Z</dcterms:created>
  <dcterms:modified xsi:type="dcterms:W3CDTF">2022-04-05T07:01:13Z</dcterms:modified>
</cp:coreProperties>
</file>